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61" r:id="rId2"/>
    <p:sldId id="279" r:id="rId3"/>
    <p:sldId id="264" r:id="rId4"/>
    <p:sldId id="266" r:id="rId5"/>
    <p:sldId id="267" r:id="rId6"/>
    <p:sldId id="278" r:id="rId7"/>
    <p:sldId id="269" r:id="rId8"/>
    <p:sldId id="270" r:id="rId9"/>
    <p:sldId id="271" r:id="rId10"/>
    <p:sldId id="276" r:id="rId11"/>
    <p:sldId id="272" r:id="rId12"/>
    <p:sldId id="277" r:id="rId13"/>
    <p:sldId id="274" r:id="rId14"/>
    <p:sldId id="273" r:id="rId15"/>
  </p:sldIdLst>
  <p:sldSz cx="7772400" cy="1005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78" autoAdjust="0"/>
    <p:restoredTop sz="88376" autoAdjust="0"/>
  </p:normalViewPr>
  <p:slideViewPr>
    <p:cSldViewPr snapToGrid="0">
      <p:cViewPr varScale="1">
        <p:scale>
          <a:sx n="49" d="100"/>
          <a:sy n="49" d="100"/>
        </p:scale>
        <p:origin x="229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043851-B99B-406F-86D5-D3FD7A6F9A05}" type="datetimeFigureOut">
              <a:rPr lang="en-US" smtClean="0"/>
              <a:t>5/22/2019</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294179-782A-47D1-9040-B77CB243A480}" type="slidenum">
              <a:rPr lang="en-US" smtClean="0"/>
              <a:t>‹#›</a:t>
            </a:fld>
            <a:endParaRPr lang="en-US"/>
          </a:p>
        </p:txBody>
      </p:sp>
    </p:spTree>
    <p:extLst>
      <p:ext uri="{BB962C8B-B14F-4D97-AF65-F5344CB8AC3E}">
        <p14:creationId xmlns:p14="http://schemas.microsoft.com/office/powerpoint/2010/main" val="604870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53D53FB-D685-4AF3-9A82-92DF4CAD5D96}" type="datetimeFigureOut">
              <a:rPr lang="en-US" smtClean="0"/>
              <a:t>5/22/2019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2504736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3D53FB-D685-4AF3-9A82-92DF4CAD5D96}" type="datetimeFigureOut">
              <a:rPr lang="en-US" smtClean="0"/>
              <a:t>5/22/2019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3316386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3D53FB-D685-4AF3-9A82-92DF4CAD5D96}" type="datetimeFigureOut">
              <a:rPr lang="en-US" smtClean="0"/>
              <a:t>5/22/2019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2530550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3D53FB-D685-4AF3-9A82-92DF4CAD5D96}" type="datetimeFigureOut">
              <a:rPr lang="en-US" smtClean="0"/>
              <a:t>5/22/2019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1654219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3D53FB-D685-4AF3-9A82-92DF4CAD5D96}" type="datetimeFigureOut">
              <a:rPr lang="en-US" smtClean="0"/>
              <a:t>5/22/2019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3913400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3D53FB-D685-4AF3-9A82-92DF4CAD5D96}" type="datetimeFigureOut">
              <a:rPr lang="en-US" smtClean="0"/>
              <a:t>5/22/2019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842584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3D53FB-D685-4AF3-9A82-92DF4CAD5D96}" type="datetimeFigureOut">
              <a:rPr lang="en-US" smtClean="0"/>
              <a:t>5/22/2019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1522177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3D53FB-D685-4AF3-9A82-92DF4CAD5D96}" type="datetimeFigureOut">
              <a:rPr lang="en-US" smtClean="0"/>
              <a:t>5/22/2019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4134125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3D53FB-D685-4AF3-9A82-92DF4CAD5D96}" type="datetimeFigureOut">
              <a:rPr lang="en-US" smtClean="0"/>
              <a:t>5/22/2019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3176641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153D53FB-D685-4AF3-9A82-92DF4CAD5D96}" type="datetimeFigureOut">
              <a:rPr lang="en-US" smtClean="0"/>
              <a:t>5/22/2019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4095284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153D53FB-D685-4AF3-9A82-92DF4CAD5D96}" type="datetimeFigureOut">
              <a:rPr lang="en-US" smtClean="0"/>
              <a:t>5/22/2019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4027553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153D53FB-D685-4AF3-9A82-92DF4CAD5D96}" type="datetimeFigureOut">
              <a:rPr lang="en-US" smtClean="0"/>
              <a:t>5/22/2019</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52DEAAC6-3D26-4974-A1F8-2689346012FD}" type="slidenum">
              <a:rPr lang="en-US" smtClean="0"/>
              <a:t>‹#›</a:t>
            </a:fld>
            <a:endParaRPr lang="en-US"/>
          </a:p>
        </p:txBody>
      </p:sp>
    </p:spTree>
    <p:extLst>
      <p:ext uri="{BB962C8B-B14F-4D97-AF65-F5344CB8AC3E}">
        <p14:creationId xmlns:p14="http://schemas.microsoft.com/office/powerpoint/2010/main" val="128371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hyperlink" Target="http://facebook.com/bridgeprepacademyofriverview" TargetMode="External"/><Relationship Id="rId3" Type="http://schemas.openxmlformats.org/officeDocument/2006/relationships/oleObject" Target="../embeddings/oleObject9.bin"/><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hyperlink" Target="http://bariverview.bridgeprepacademy.com/" TargetMode="External"/><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1.emf"/><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376020497"/>
              </p:ext>
            </p:extLst>
          </p:nvPr>
        </p:nvGraphicFramePr>
        <p:xfrm>
          <a:off x="0" y="14385"/>
          <a:ext cx="7772400" cy="10058400"/>
        </p:xfrm>
        <a:graphic>
          <a:graphicData uri="http://schemas.openxmlformats.org/presentationml/2006/ole">
            <mc:AlternateContent xmlns:mc="http://schemas.openxmlformats.org/markup-compatibility/2006">
              <mc:Choice xmlns:v="urn:schemas-microsoft-com:vml" Requires="v">
                <p:oleObj spid="_x0000_s2819" name="Acrobat Document" r:id="rId3" imgW="5828911" imgH="7543536" progId="AcroExch.Document.DC">
                  <p:embed/>
                </p:oleObj>
              </mc:Choice>
              <mc:Fallback>
                <p:oleObj name="Acrobat Document" r:id="rId3" imgW="5828911" imgH="7543536" progId="AcroExch.Document.DC">
                  <p:embed/>
                  <p:pic>
                    <p:nvPicPr>
                      <p:cNvPr id="0" name=""/>
                      <p:cNvPicPr/>
                      <p:nvPr/>
                    </p:nvPicPr>
                    <p:blipFill>
                      <a:blip r:embed="rId4"/>
                      <a:stretch>
                        <a:fillRect/>
                      </a:stretch>
                    </p:blipFill>
                    <p:spPr>
                      <a:xfrm>
                        <a:off x="0" y="14385"/>
                        <a:ext cx="7772400" cy="10058400"/>
                      </a:xfrm>
                      <a:prstGeom prst="rect">
                        <a:avLst/>
                      </a:prstGeom>
                    </p:spPr>
                  </p:pic>
                </p:oleObj>
              </mc:Fallback>
            </mc:AlternateContent>
          </a:graphicData>
        </a:graphic>
      </p:graphicFrame>
      <p:sp>
        <p:nvSpPr>
          <p:cNvPr id="4" name="TextBox 3"/>
          <p:cNvSpPr txBox="1"/>
          <p:nvPr/>
        </p:nvSpPr>
        <p:spPr>
          <a:xfrm>
            <a:off x="3246849" y="599202"/>
            <a:ext cx="3797032" cy="2277547"/>
          </a:xfrm>
          <a:prstGeom prst="rect">
            <a:avLst/>
          </a:prstGeom>
          <a:noFill/>
        </p:spPr>
        <p:txBody>
          <a:bodyPr wrap="square" rtlCol="0">
            <a:spAutoFit/>
          </a:bodyPr>
          <a:lstStyle/>
          <a:p>
            <a:pPr algn="ctr"/>
            <a:r>
              <a:rPr lang="en-US" sz="2000" dirty="0">
                <a:latin typeface="Arial Black" panose="020B0A04020102020204" pitchFamily="34" charset="0"/>
              </a:rPr>
              <a:t>BridgePrep Academy of Riverview</a:t>
            </a:r>
          </a:p>
          <a:p>
            <a:pPr algn="ctr"/>
            <a:r>
              <a:rPr lang="en-US" sz="2000" dirty="0">
                <a:latin typeface="Arial Black" panose="020B0A04020102020204" pitchFamily="34" charset="0"/>
              </a:rPr>
              <a:t>May Newsletter</a:t>
            </a:r>
          </a:p>
          <a:p>
            <a:pPr algn="ctr"/>
            <a:endParaRPr lang="en-US" sz="2000" dirty="0">
              <a:latin typeface="Arial Black" panose="020B0A04020102020204" pitchFamily="34" charset="0"/>
            </a:endParaRPr>
          </a:p>
          <a:p>
            <a:pPr algn="ctr"/>
            <a:r>
              <a:rPr lang="en-US" sz="1400" dirty="0">
                <a:latin typeface="Arial Black" panose="020B0A04020102020204" pitchFamily="34" charset="0"/>
              </a:rPr>
              <a:t>6309 South US Highway 301</a:t>
            </a:r>
          </a:p>
          <a:p>
            <a:pPr algn="ctr"/>
            <a:r>
              <a:rPr lang="en-US" sz="1400" dirty="0">
                <a:latin typeface="Arial Black" panose="020B0A04020102020204" pitchFamily="34" charset="0"/>
              </a:rPr>
              <a:t>Riverview, FL 33568</a:t>
            </a:r>
          </a:p>
          <a:p>
            <a:pPr algn="ctr"/>
            <a:r>
              <a:rPr lang="en-US" sz="1400" dirty="0">
                <a:latin typeface="Arial Black" panose="020B0A04020102020204" pitchFamily="34" charset="0"/>
              </a:rPr>
              <a:t>(813) 405-1770</a:t>
            </a:r>
            <a:endParaRPr lang="en-US" sz="1200" dirty="0">
              <a:latin typeface="Arial Black" panose="020B0A04020102020204" pitchFamily="34" charset="0"/>
            </a:endParaRPr>
          </a:p>
          <a:p>
            <a:pPr algn="ctr"/>
            <a:endParaRPr lang="en-US" sz="2000" b="1" dirty="0"/>
          </a:p>
        </p:txBody>
      </p:sp>
      <p:pic>
        <p:nvPicPr>
          <p:cNvPr id="5" name="Picture 2" descr="https://tse2.mm.bing.net/th?id=OIP.G_qOUDhP9yRLU3dac2XpUQErEs&amp;pid=15.1&amp;P=0&amp;w=300&amp;h=3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784" y="599202"/>
            <a:ext cx="1523860" cy="15289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06147" y="2103380"/>
            <a:ext cx="3229804" cy="7478970"/>
          </a:xfrm>
          <a:prstGeom prst="rect">
            <a:avLst/>
          </a:prstGeom>
          <a:noFill/>
          <a:ln>
            <a:solidFill>
              <a:schemeClr val="tx1"/>
            </a:solidFill>
            <a:prstDash val="lgDash"/>
          </a:ln>
        </p:spPr>
        <p:txBody>
          <a:bodyPr wrap="square" rtlCol="0">
            <a:spAutoFit/>
          </a:bodyPr>
          <a:lstStyle/>
          <a:p>
            <a:pPr algn="ctr"/>
            <a:r>
              <a:rPr lang="en-US" sz="1600" dirty="0">
                <a:latin typeface="Arial Black" panose="020B0A04020102020204" pitchFamily="34" charset="0"/>
              </a:rPr>
              <a:t>Dates to Remember</a:t>
            </a:r>
          </a:p>
          <a:p>
            <a:pPr algn="ctr"/>
            <a:r>
              <a:rPr lang="en-US" sz="1450" dirty="0">
                <a:latin typeface="Arial" panose="020B0604020202020204" pitchFamily="34" charset="0"/>
                <a:cs typeface="Arial" panose="020B0604020202020204" pitchFamily="34" charset="0"/>
              </a:rPr>
              <a:t>5/1 FSA Reading (4-7)</a:t>
            </a:r>
          </a:p>
          <a:p>
            <a:pPr algn="ctr"/>
            <a:r>
              <a:rPr lang="en-US" sz="1450" dirty="0">
                <a:latin typeface="Arial" panose="020B0604020202020204" pitchFamily="34" charset="0"/>
                <a:cs typeface="Arial" panose="020B0604020202020204" pitchFamily="34" charset="0"/>
              </a:rPr>
              <a:t>5/2 FSA Reading (4-7)</a:t>
            </a:r>
          </a:p>
          <a:p>
            <a:pPr algn="ctr"/>
            <a:r>
              <a:rPr lang="en-US" sz="1450" dirty="0">
                <a:latin typeface="Arial" panose="020B0604020202020204" pitchFamily="34" charset="0"/>
                <a:cs typeface="Arial" panose="020B0604020202020204" pitchFamily="34" charset="0"/>
              </a:rPr>
              <a:t>5/2 No Uniform</a:t>
            </a:r>
          </a:p>
          <a:p>
            <a:pPr algn="ctr"/>
            <a:r>
              <a:rPr lang="en-US" sz="1450" dirty="0">
                <a:latin typeface="Arial" panose="020B0604020202020204" pitchFamily="34" charset="0"/>
                <a:cs typeface="Arial" panose="020B0604020202020204" pitchFamily="34" charset="0"/>
              </a:rPr>
              <a:t>5/3 1</a:t>
            </a:r>
            <a:r>
              <a:rPr lang="en-US" sz="1450" baseline="30000" dirty="0">
                <a:latin typeface="Arial" panose="020B0604020202020204" pitchFamily="34" charset="0"/>
                <a:cs typeface="Arial" panose="020B0604020202020204" pitchFamily="34" charset="0"/>
              </a:rPr>
              <a:t>st</a:t>
            </a:r>
            <a:r>
              <a:rPr lang="en-US" sz="1450" dirty="0">
                <a:latin typeface="Arial" panose="020B0604020202020204" pitchFamily="34" charset="0"/>
                <a:cs typeface="Arial" panose="020B0604020202020204" pitchFamily="34" charset="0"/>
              </a:rPr>
              <a:t> grade: Crayola Experience</a:t>
            </a:r>
          </a:p>
          <a:p>
            <a:pPr algn="ctr"/>
            <a:r>
              <a:rPr lang="en-US" sz="1450" dirty="0">
                <a:latin typeface="Arial" panose="020B0604020202020204" pitchFamily="34" charset="0"/>
                <a:cs typeface="Arial" panose="020B0604020202020204" pitchFamily="34" charset="0"/>
              </a:rPr>
              <a:t>5/6-5/10 Teacher Appreciation Week</a:t>
            </a:r>
          </a:p>
          <a:p>
            <a:pPr algn="ctr"/>
            <a:r>
              <a:rPr lang="en-US" sz="1450" dirty="0">
                <a:latin typeface="Arial" panose="020B0604020202020204" pitchFamily="34" charset="0"/>
                <a:cs typeface="Arial" panose="020B0604020202020204" pitchFamily="34" charset="0"/>
              </a:rPr>
              <a:t>5/7 FSA Math (3-7)</a:t>
            </a:r>
          </a:p>
          <a:p>
            <a:pPr algn="ctr"/>
            <a:r>
              <a:rPr lang="en-US" sz="1450" dirty="0">
                <a:latin typeface="Arial" panose="020B0604020202020204" pitchFamily="34" charset="0"/>
                <a:cs typeface="Arial" panose="020B0604020202020204" pitchFamily="34" charset="0"/>
              </a:rPr>
              <a:t>5/8 FSA Math (3-7)</a:t>
            </a:r>
          </a:p>
          <a:p>
            <a:pPr algn="ctr"/>
            <a:r>
              <a:rPr lang="en-US" sz="1450" dirty="0">
                <a:latin typeface="Arial" panose="020B0604020202020204" pitchFamily="34" charset="0"/>
                <a:cs typeface="Arial" panose="020B0604020202020204" pitchFamily="34" charset="0"/>
              </a:rPr>
              <a:t>5/8 2</a:t>
            </a:r>
            <a:r>
              <a:rPr lang="en-US" sz="1450" baseline="30000" dirty="0">
                <a:latin typeface="Arial" panose="020B0604020202020204" pitchFamily="34" charset="0"/>
                <a:cs typeface="Arial" panose="020B0604020202020204" pitchFamily="34" charset="0"/>
              </a:rPr>
              <a:t>nd</a:t>
            </a:r>
            <a:r>
              <a:rPr lang="en-US" sz="1450" dirty="0">
                <a:latin typeface="Arial" panose="020B0604020202020204" pitchFamily="34" charset="0"/>
                <a:cs typeface="Arial" panose="020B0604020202020204" pitchFamily="34" charset="0"/>
              </a:rPr>
              <a:t> grade: Legoland</a:t>
            </a:r>
          </a:p>
          <a:p>
            <a:pPr algn="ctr"/>
            <a:r>
              <a:rPr lang="en-US" sz="1450" dirty="0">
                <a:latin typeface="Arial" panose="020B0604020202020204" pitchFamily="34" charset="0"/>
                <a:cs typeface="Arial" panose="020B0604020202020204" pitchFamily="34" charset="0"/>
              </a:rPr>
              <a:t>5/9 FSA Science (5</a:t>
            </a:r>
            <a:r>
              <a:rPr lang="en-US" sz="1450" baseline="30000" dirty="0">
                <a:latin typeface="Arial" panose="020B0604020202020204" pitchFamily="34" charset="0"/>
                <a:cs typeface="Arial" panose="020B0604020202020204" pitchFamily="34" charset="0"/>
              </a:rPr>
              <a:t>th</a:t>
            </a:r>
            <a:r>
              <a:rPr lang="en-US" sz="1450" dirty="0">
                <a:latin typeface="Arial" panose="020B0604020202020204" pitchFamily="34" charset="0"/>
                <a:cs typeface="Arial" panose="020B0604020202020204" pitchFamily="34" charset="0"/>
              </a:rPr>
              <a:t>)</a:t>
            </a:r>
          </a:p>
          <a:p>
            <a:pPr algn="ctr"/>
            <a:r>
              <a:rPr lang="en-US" sz="1450" dirty="0">
                <a:latin typeface="Arial" panose="020B0604020202020204" pitchFamily="34" charset="0"/>
                <a:cs typeface="Arial" panose="020B0604020202020204" pitchFamily="34" charset="0"/>
              </a:rPr>
              <a:t>5/9 Kinder: Glazer Museum</a:t>
            </a:r>
          </a:p>
          <a:p>
            <a:pPr algn="ctr"/>
            <a:r>
              <a:rPr lang="en-US" sz="1450" dirty="0">
                <a:latin typeface="Arial" panose="020B0604020202020204" pitchFamily="34" charset="0"/>
                <a:cs typeface="Arial" panose="020B0604020202020204" pitchFamily="34" charset="0"/>
              </a:rPr>
              <a:t>5/10 FSA Science (5</a:t>
            </a:r>
            <a:r>
              <a:rPr lang="en-US" sz="1450" baseline="30000" dirty="0">
                <a:latin typeface="Arial" panose="020B0604020202020204" pitchFamily="34" charset="0"/>
                <a:cs typeface="Arial" panose="020B0604020202020204" pitchFamily="34" charset="0"/>
              </a:rPr>
              <a:t>th</a:t>
            </a:r>
            <a:r>
              <a:rPr lang="en-US" sz="1450" dirty="0">
                <a:latin typeface="Arial" panose="020B0604020202020204" pitchFamily="34" charset="0"/>
                <a:cs typeface="Arial" panose="020B0604020202020204" pitchFamily="34" charset="0"/>
              </a:rPr>
              <a:t>)</a:t>
            </a:r>
          </a:p>
          <a:p>
            <a:pPr algn="ctr"/>
            <a:r>
              <a:rPr lang="en-US" sz="1450" dirty="0">
                <a:latin typeface="Arial" panose="020B0604020202020204" pitchFamily="34" charset="0"/>
                <a:cs typeface="Arial" panose="020B0604020202020204" pitchFamily="34" charset="0"/>
              </a:rPr>
              <a:t>5/13 Regular Dismissal</a:t>
            </a:r>
          </a:p>
          <a:p>
            <a:pPr algn="ctr"/>
            <a:r>
              <a:rPr lang="en-US" sz="1450" dirty="0">
                <a:latin typeface="Arial" panose="020B0604020202020204" pitchFamily="34" charset="0"/>
                <a:cs typeface="Arial" panose="020B0604020202020204" pitchFamily="34" charset="0"/>
              </a:rPr>
              <a:t>5/14 Student of the Month (April)</a:t>
            </a:r>
          </a:p>
          <a:p>
            <a:pPr algn="ctr"/>
            <a:r>
              <a:rPr lang="en-US" sz="1450" dirty="0">
                <a:latin typeface="Arial" panose="020B0604020202020204" pitchFamily="34" charset="0"/>
                <a:cs typeface="Arial" panose="020B0604020202020204" pitchFamily="34" charset="0"/>
              </a:rPr>
              <a:t>5/15 Kindergarten Graduation</a:t>
            </a:r>
          </a:p>
          <a:p>
            <a:pPr algn="ctr"/>
            <a:r>
              <a:rPr lang="en-US" sz="1450" dirty="0">
                <a:latin typeface="Arial" panose="020B0604020202020204" pitchFamily="34" charset="0"/>
                <a:cs typeface="Arial" panose="020B0604020202020204" pitchFamily="34" charset="0"/>
              </a:rPr>
              <a:t>5/16 No Uniform $2</a:t>
            </a:r>
          </a:p>
          <a:p>
            <a:pPr algn="ctr"/>
            <a:r>
              <a:rPr lang="en-US" sz="1450" dirty="0">
                <a:latin typeface="Arial" panose="020B0604020202020204" pitchFamily="34" charset="0"/>
                <a:cs typeface="Arial" panose="020B0604020202020204" pitchFamily="34" charset="0"/>
              </a:rPr>
              <a:t>5/16 4</a:t>
            </a:r>
            <a:r>
              <a:rPr lang="en-US" sz="1450" baseline="30000" dirty="0">
                <a:latin typeface="Arial" panose="020B0604020202020204" pitchFamily="34" charset="0"/>
                <a:cs typeface="Arial" panose="020B0604020202020204" pitchFamily="34" charset="0"/>
              </a:rPr>
              <a:t>th</a:t>
            </a:r>
            <a:r>
              <a:rPr lang="en-US" sz="1450" dirty="0">
                <a:latin typeface="Arial" panose="020B0604020202020204" pitchFamily="34" charset="0"/>
                <a:cs typeface="Arial" panose="020B0604020202020204" pitchFamily="34" charset="0"/>
              </a:rPr>
              <a:t> Grade: Animal Kingdom</a:t>
            </a:r>
          </a:p>
          <a:p>
            <a:pPr algn="ctr"/>
            <a:r>
              <a:rPr lang="en-US" sz="1450" dirty="0">
                <a:latin typeface="Arial" panose="020B0604020202020204" pitchFamily="34" charset="0"/>
                <a:cs typeface="Arial" panose="020B0604020202020204" pitchFamily="34" charset="0"/>
              </a:rPr>
              <a:t>5//16 5</a:t>
            </a:r>
            <a:r>
              <a:rPr lang="en-US" sz="1450" baseline="30000" dirty="0">
                <a:latin typeface="Arial" panose="020B0604020202020204" pitchFamily="34" charset="0"/>
                <a:cs typeface="Arial" panose="020B0604020202020204" pitchFamily="34" charset="0"/>
              </a:rPr>
              <a:t>th</a:t>
            </a:r>
            <a:r>
              <a:rPr lang="en-US" sz="1450" dirty="0">
                <a:latin typeface="Arial" panose="020B0604020202020204" pitchFamily="34" charset="0"/>
                <a:cs typeface="Arial" panose="020B0604020202020204" pitchFamily="34" charset="0"/>
              </a:rPr>
              <a:t> grade: Epcot</a:t>
            </a:r>
          </a:p>
          <a:p>
            <a:pPr algn="ctr"/>
            <a:r>
              <a:rPr lang="en-US" sz="1450" dirty="0">
                <a:latin typeface="Arial" panose="020B0604020202020204" pitchFamily="34" charset="0"/>
                <a:cs typeface="Arial" panose="020B0604020202020204" pitchFamily="34" charset="0"/>
              </a:rPr>
              <a:t>5/17 Early Dismissal</a:t>
            </a:r>
          </a:p>
          <a:p>
            <a:pPr algn="ctr"/>
            <a:r>
              <a:rPr lang="en-US" sz="1450" dirty="0">
                <a:latin typeface="Arial" panose="020B0604020202020204" pitchFamily="34" charset="0"/>
                <a:cs typeface="Arial" panose="020B0604020202020204" pitchFamily="34" charset="0"/>
              </a:rPr>
              <a:t>5/17 Gala</a:t>
            </a:r>
          </a:p>
          <a:p>
            <a:pPr algn="ctr"/>
            <a:r>
              <a:rPr lang="en-US" sz="1450" dirty="0">
                <a:latin typeface="Arial" panose="020B0604020202020204" pitchFamily="34" charset="0"/>
                <a:cs typeface="Arial" panose="020B0604020202020204" pitchFamily="34" charset="0"/>
              </a:rPr>
              <a:t>5/21 FSA Civics (7</a:t>
            </a:r>
            <a:r>
              <a:rPr lang="en-US" sz="1450" baseline="30000" dirty="0">
                <a:latin typeface="Arial" panose="020B0604020202020204" pitchFamily="34" charset="0"/>
                <a:cs typeface="Arial" panose="020B0604020202020204" pitchFamily="34" charset="0"/>
              </a:rPr>
              <a:t>th</a:t>
            </a:r>
            <a:r>
              <a:rPr lang="en-US" sz="1450" dirty="0">
                <a:latin typeface="Arial" panose="020B0604020202020204" pitchFamily="34" charset="0"/>
                <a:cs typeface="Arial" panose="020B0604020202020204" pitchFamily="34" charset="0"/>
              </a:rPr>
              <a:t>)</a:t>
            </a:r>
          </a:p>
          <a:p>
            <a:pPr algn="ctr"/>
            <a:r>
              <a:rPr lang="en-US" sz="1450" dirty="0">
                <a:latin typeface="Arial" panose="020B0604020202020204" pitchFamily="34" charset="0"/>
                <a:cs typeface="Arial" panose="020B0604020202020204" pitchFamily="34" charset="0"/>
              </a:rPr>
              <a:t>5/21 3</a:t>
            </a:r>
            <a:r>
              <a:rPr lang="en-US" sz="1450" baseline="30000" dirty="0">
                <a:latin typeface="Arial" panose="020B0604020202020204" pitchFamily="34" charset="0"/>
                <a:cs typeface="Arial" panose="020B0604020202020204" pitchFamily="34" charset="0"/>
              </a:rPr>
              <a:t>rd</a:t>
            </a:r>
            <a:r>
              <a:rPr lang="en-US" sz="1450" dirty="0">
                <a:latin typeface="Arial" panose="020B0604020202020204" pitchFamily="34" charset="0"/>
                <a:cs typeface="Arial" panose="020B0604020202020204" pitchFamily="34" charset="0"/>
              </a:rPr>
              <a:t> Grade: Magic Kingdom</a:t>
            </a:r>
          </a:p>
          <a:p>
            <a:pPr algn="ctr"/>
            <a:r>
              <a:rPr lang="en-US" sz="1450" dirty="0">
                <a:latin typeface="Arial" panose="020B0604020202020204" pitchFamily="34" charset="0"/>
                <a:cs typeface="Arial" panose="020B0604020202020204" pitchFamily="34" charset="0"/>
              </a:rPr>
              <a:t>5/23 6</a:t>
            </a:r>
            <a:r>
              <a:rPr lang="en-US" sz="1450" baseline="30000" dirty="0">
                <a:latin typeface="Arial" panose="020B0604020202020204" pitchFamily="34" charset="0"/>
                <a:cs typeface="Arial" panose="020B0604020202020204" pitchFamily="34" charset="0"/>
              </a:rPr>
              <a:t>th</a:t>
            </a:r>
            <a:r>
              <a:rPr lang="en-US" sz="1450" dirty="0">
                <a:latin typeface="Arial" panose="020B0604020202020204" pitchFamily="34" charset="0"/>
                <a:cs typeface="Arial" panose="020B0604020202020204" pitchFamily="34" charset="0"/>
              </a:rPr>
              <a:t> grade: Nature’s Classroom</a:t>
            </a:r>
          </a:p>
          <a:p>
            <a:pPr algn="ctr"/>
            <a:r>
              <a:rPr lang="en-US" sz="1450" dirty="0">
                <a:latin typeface="Arial" panose="020B0604020202020204" pitchFamily="34" charset="0"/>
                <a:cs typeface="Arial" panose="020B0604020202020204" pitchFamily="34" charset="0"/>
              </a:rPr>
              <a:t>5/24 6</a:t>
            </a:r>
            <a:r>
              <a:rPr lang="en-US" sz="1450" baseline="30000" dirty="0">
                <a:latin typeface="Arial" panose="020B0604020202020204" pitchFamily="34" charset="0"/>
                <a:cs typeface="Arial" panose="020B0604020202020204" pitchFamily="34" charset="0"/>
              </a:rPr>
              <a:t>th</a:t>
            </a:r>
            <a:r>
              <a:rPr lang="en-US" sz="1450" dirty="0">
                <a:latin typeface="Arial" panose="020B0604020202020204" pitchFamily="34" charset="0"/>
                <a:cs typeface="Arial" panose="020B0604020202020204" pitchFamily="34" charset="0"/>
              </a:rPr>
              <a:t> grade: Nature’s Classroom</a:t>
            </a:r>
          </a:p>
          <a:p>
            <a:pPr algn="ctr"/>
            <a:r>
              <a:rPr lang="en-US" sz="1450" dirty="0">
                <a:latin typeface="Arial" panose="020B0604020202020204" pitchFamily="34" charset="0"/>
                <a:cs typeface="Arial" panose="020B0604020202020204" pitchFamily="34" charset="0"/>
              </a:rPr>
              <a:t>5/24 5</a:t>
            </a:r>
            <a:r>
              <a:rPr lang="en-US" sz="1450" baseline="30000" dirty="0">
                <a:latin typeface="Arial" panose="020B0604020202020204" pitchFamily="34" charset="0"/>
                <a:cs typeface="Arial" panose="020B0604020202020204" pitchFamily="34" charset="0"/>
              </a:rPr>
              <a:t>th</a:t>
            </a:r>
            <a:r>
              <a:rPr lang="en-US" sz="1450" dirty="0">
                <a:latin typeface="Arial" panose="020B0604020202020204" pitchFamily="34" charset="0"/>
                <a:cs typeface="Arial" panose="020B0604020202020204" pitchFamily="34" charset="0"/>
              </a:rPr>
              <a:t> grade: Banquet @ 9:30</a:t>
            </a:r>
          </a:p>
          <a:p>
            <a:pPr algn="ctr"/>
            <a:r>
              <a:rPr lang="en-US" sz="1450" dirty="0">
                <a:latin typeface="Arial" panose="020B0604020202020204" pitchFamily="34" charset="0"/>
                <a:cs typeface="Arial" panose="020B0604020202020204" pitchFamily="34" charset="0"/>
              </a:rPr>
              <a:t>5</a:t>
            </a:r>
            <a:r>
              <a:rPr lang="en-US" sz="1450" baseline="30000" dirty="0">
                <a:latin typeface="Arial" panose="020B0604020202020204" pitchFamily="34" charset="0"/>
                <a:cs typeface="Arial" panose="020B0604020202020204" pitchFamily="34" charset="0"/>
              </a:rPr>
              <a:t>th</a:t>
            </a:r>
            <a:r>
              <a:rPr lang="en-US" sz="1450" dirty="0">
                <a:latin typeface="Arial" panose="020B0604020202020204" pitchFamily="34" charset="0"/>
                <a:cs typeface="Arial" panose="020B0604020202020204" pitchFamily="34" charset="0"/>
              </a:rPr>
              <a:t> grade: Social @ 7</a:t>
            </a:r>
          </a:p>
          <a:p>
            <a:pPr algn="ctr"/>
            <a:r>
              <a:rPr lang="en-US" sz="1450" dirty="0">
                <a:latin typeface="Arial" panose="020B0604020202020204" pitchFamily="34" charset="0"/>
                <a:cs typeface="Arial" panose="020B0604020202020204" pitchFamily="34" charset="0"/>
              </a:rPr>
              <a:t>5/27 No School</a:t>
            </a:r>
          </a:p>
          <a:p>
            <a:pPr algn="ctr"/>
            <a:r>
              <a:rPr lang="en-US" sz="1450" dirty="0">
                <a:latin typeface="Arial" panose="020B0604020202020204" pitchFamily="34" charset="0"/>
                <a:cs typeface="Arial" panose="020B0604020202020204" pitchFamily="34" charset="0"/>
              </a:rPr>
              <a:t>5/28 6</a:t>
            </a:r>
            <a:r>
              <a:rPr lang="en-US" sz="1450" baseline="30000" dirty="0">
                <a:latin typeface="Arial" panose="020B0604020202020204" pitchFamily="34" charset="0"/>
                <a:cs typeface="Arial" panose="020B0604020202020204" pitchFamily="34" charset="0"/>
              </a:rPr>
              <a:t>th</a:t>
            </a:r>
            <a:r>
              <a:rPr lang="en-US" sz="1450" dirty="0">
                <a:latin typeface="Arial" panose="020B0604020202020204" pitchFamily="34" charset="0"/>
                <a:cs typeface="Arial" panose="020B0604020202020204" pitchFamily="34" charset="0"/>
              </a:rPr>
              <a:t> grade: Nature’s Classroom</a:t>
            </a:r>
          </a:p>
          <a:p>
            <a:pPr algn="ctr"/>
            <a:r>
              <a:rPr lang="en-US" sz="1450" dirty="0">
                <a:latin typeface="Arial" panose="020B0604020202020204" pitchFamily="34" charset="0"/>
                <a:cs typeface="Arial" panose="020B0604020202020204" pitchFamily="34" charset="0"/>
              </a:rPr>
              <a:t> Field Day</a:t>
            </a:r>
          </a:p>
          <a:p>
            <a:pPr algn="ctr"/>
            <a:r>
              <a:rPr lang="en-US" sz="1450" dirty="0">
                <a:latin typeface="Arial" panose="020B0604020202020204" pitchFamily="34" charset="0"/>
                <a:cs typeface="Arial" panose="020B0604020202020204" pitchFamily="34" charset="0"/>
              </a:rPr>
              <a:t>5/30 Student of the Month (May)</a:t>
            </a:r>
          </a:p>
          <a:p>
            <a:pPr algn="ctr"/>
            <a:r>
              <a:rPr lang="en-US" sz="1450" dirty="0">
                <a:latin typeface="Arial" panose="020B0604020202020204" pitchFamily="34" charset="0"/>
                <a:cs typeface="Arial" panose="020B0604020202020204" pitchFamily="34" charset="0"/>
              </a:rPr>
              <a:t>5/31 5</a:t>
            </a:r>
            <a:r>
              <a:rPr lang="en-US" sz="1450" baseline="30000" dirty="0">
                <a:latin typeface="Arial" panose="020B0604020202020204" pitchFamily="34" charset="0"/>
                <a:cs typeface="Arial" panose="020B0604020202020204" pitchFamily="34" charset="0"/>
              </a:rPr>
              <a:t>th</a:t>
            </a:r>
            <a:r>
              <a:rPr lang="en-US" sz="1450" dirty="0">
                <a:latin typeface="Arial" panose="020B0604020202020204" pitchFamily="34" charset="0"/>
                <a:cs typeface="Arial" panose="020B0604020202020204" pitchFamily="34" charset="0"/>
              </a:rPr>
              <a:t> grade vs Staff Kickball Game</a:t>
            </a:r>
          </a:p>
          <a:p>
            <a:pPr algn="ctr"/>
            <a:r>
              <a:rPr lang="en-US" sz="1450" dirty="0">
                <a:latin typeface="Arial" panose="020B0604020202020204" pitchFamily="34" charset="0"/>
                <a:cs typeface="Arial" panose="020B0604020202020204" pitchFamily="34" charset="0"/>
              </a:rPr>
              <a:t>5/31 Last Day of School (Early Dismissal)</a:t>
            </a:r>
            <a:endParaRPr lang="en-US" sz="1500" dirty="0">
              <a:latin typeface="Arial" panose="020B0604020202020204" pitchFamily="34" charset="0"/>
              <a:cs typeface="Arial" panose="020B0604020202020204" pitchFamily="34" charset="0"/>
            </a:endParaRPr>
          </a:p>
        </p:txBody>
      </p:sp>
      <p:sp>
        <p:nvSpPr>
          <p:cNvPr id="10" name="TextBox 9"/>
          <p:cNvSpPr txBox="1"/>
          <p:nvPr/>
        </p:nvSpPr>
        <p:spPr>
          <a:xfrm>
            <a:off x="4108216" y="2659346"/>
            <a:ext cx="2738299" cy="6824945"/>
          </a:xfrm>
          <a:prstGeom prst="rect">
            <a:avLst/>
          </a:prstGeom>
          <a:noFill/>
          <a:ln>
            <a:solidFill>
              <a:schemeClr val="tx1"/>
            </a:solidFill>
            <a:prstDash val="lgDash"/>
          </a:ln>
        </p:spPr>
        <p:txBody>
          <a:bodyPr wrap="square" rtlCol="0">
            <a:spAutoFit/>
          </a:bodyPr>
          <a:lstStyle/>
          <a:p>
            <a:pPr algn="ctr"/>
            <a:r>
              <a:rPr lang="en-US" dirty="0">
                <a:latin typeface="Arial Black" panose="020B0A04020102020204" pitchFamily="34" charset="0"/>
              </a:rPr>
              <a:t>A Note from Administration</a:t>
            </a:r>
            <a:endParaRPr lang="en-US" sz="1700" dirty="0">
              <a:latin typeface="Arial" panose="020B0604020202020204" pitchFamily="34" charset="0"/>
              <a:cs typeface="Arial" panose="020B0604020202020204" pitchFamily="34" charset="0"/>
            </a:endParaRPr>
          </a:p>
          <a:p>
            <a:pPr algn="ctr"/>
            <a:r>
              <a:rPr lang="en-US" sz="1650" dirty="0">
                <a:latin typeface="Arial" panose="020B0604020202020204" pitchFamily="34" charset="0"/>
                <a:cs typeface="Arial" panose="020B0604020202020204" pitchFamily="34" charset="0"/>
              </a:rPr>
              <a:t>May is here! This brings about the rest of our testing season! Remember, make sure your child goes to bed early and eats breakfast. Learning shouldn’t end after the last day of school. Here are a few things you can do with your child during the summer to continue the learning: </a:t>
            </a:r>
          </a:p>
          <a:p>
            <a:pPr marL="342900" indent="-342900" algn="ctr">
              <a:buAutoNum type="arabicPeriod"/>
            </a:pPr>
            <a:r>
              <a:rPr lang="en-US" sz="1650" dirty="0">
                <a:latin typeface="Arial" panose="020B0604020202020204" pitchFamily="34" charset="0"/>
                <a:cs typeface="Arial" panose="020B0604020202020204" pitchFamily="34" charset="0"/>
              </a:rPr>
              <a:t>Trips to Museums</a:t>
            </a:r>
          </a:p>
          <a:p>
            <a:pPr marL="342900" indent="-342900" algn="ctr">
              <a:buAutoNum type="arabicPeriod"/>
            </a:pPr>
            <a:r>
              <a:rPr lang="en-US" sz="1650" dirty="0">
                <a:latin typeface="Arial" panose="020B0604020202020204" pitchFamily="34" charset="0"/>
                <a:cs typeface="Arial" panose="020B0604020202020204" pitchFamily="34" charset="0"/>
              </a:rPr>
              <a:t>Read a book for enjoyment</a:t>
            </a:r>
          </a:p>
          <a:p>
            <a:pPr marL="342900" indent="-342900" algn="ctr">
              <a:buAutoNum type="arabicPeriod"/>
            </a:pPr>
            <a:r>
              <a:rPr lang="en-US" sz="1650" dirty="0">
                <a:latin typeface="Arial" panose="020B0604020202020204" pitchFamily="34" charset="0"/>
                <a:cs typeface="Arial" panose="020B0604020202020204" pitchFamily="34" charset="0"/>
              </a:rPr>
              <a:t> Journal</a:t>
            </a:r>
          </a:p>
          <a:p>
            <a:pPr algn="ctr"/>
            <a:r>
              <a:rPr lang="en-US" sz="1650" dirty="0">
                <a:latin typeface="Arial" panose="020B0604020202020204" pitchFamily="34" charset="0"/>
                <a:cs typeface="Arial" panose="020B0604020202020204" pitchFamily="34" charset="0"/>
              </a:rPr>
              <a:t>Have a great and safe summer, Bulldogs! </a:t>
            </a:r>
            <a:endParaRPr lang="en-US" sz="1700" dirty="0">
              <a:latin typeface="Arial Black" panose="020B0A04020102020204" pitchFamily="34" charset="0"/>
            </a:endParaRPr>
          </a:p>
          <a:p>
            <a:pPr algn="ctr"/>
            <a:endParaRPr lang="en-US" sz="1700" dirty="0">
              <a:latin typeface="Arial Black" panose="020B0A04020102020204" pitchFamily="34" charset="0"/>
            </a:endParaRPr>
          </a:p>
          <a:p>
            <a:pPr algn="ctr"/>
            <a:endParaRPr lang="en-US" sz="1700" dirty="0">
              <a:latin typeface="Arial Black" panose="020B0A04020102020204" pitchFamily="34" charset="0"/>
            </a:endParaRPr>
          </a:p>
          <a:p>
            <a:pPr algn="ctr"/>
            <a:endParaRPr lang="en-US" sz="1700" dirty="0">
              <a:latin typeface="Arial Black" panose="020B0A04020102020204" pitchFamily="34" charset="0"/>
            </a:endParaRPr>
          </a:p>
          <a:p>
            <a:pPr algn="ctr"/>
            <a:endParaRPr lang="en-US" sz="1700" dirty="0">
              <a:latin typeface="Arial Black" panose="020B0A04020102020204" pitchFamily="34" charset="0"/>
            </a:endParaRPr>
          </a:p>
          <a:p>
            <a:pPr algn="ctr"/>
            <a:endParaRPr lang="en-US" sz="1700" dirty="0">
              <a:latin typeface="Arial Black" panose="020B0A04020102020204" pitchFamily="34" charset="0"/>
            </a:endParaRPr>
          </a:p>
          <a:p>
            <a:pPr algn="ctr"/>
            <a:endParaRPr lang="en-US" dirty="0">
              <a:latin typeface="Arial Black" panose="020B0A04020102020204" pitchFamily="34" charset="0"/>
            </a:endParaRPr>
          </a:p>
          <a:p>
            <a:pPr algn="ctr"/>
            <a:endParaRPr lang="en-US" dirty="0">
              <a:latin typeface="Arial Black" panose="020B0A04020102020204" pitchFamily="34" charset="0"/>
            </a:endParaRPr>
          </a:p>
        </p:txBody>
      </p:sp>
      <p:sp>
        <p:nvSpPr>
          <p:cNvPr id="11" name="TextBox 10"/>
          <p:cNvSpPr txBox="1"/>
          <p:nvPr/>
        </p:nvSpPr>
        <p:spPr>
          <a:xfrm>
            <a:off x="4108217" y="7637777"/>
            <a:ext cx="2718231" cy="1754326"/>
          </a:xfrm>
          <a:prstGeom prst="rect">
            <a:avLst/>
          </a:prstGeom>
          <a:noFill/>
          <a:ln>
            <a:solidFill>
              <a:schemeClr val="tx1"/>
            </a:solidFill>
            <a:prstDash val="lgDash"/>
          </a:ln>
        </p:spPr>
        <p:txBody>
          <a:bodyPr wrap="square" rtlCol="0">
            <a:spAutoFit/>
          </a:bodyPr>
          <a:lstStyle/>
          <a:p>
            <a:pPr algn="ctr"/>
            <a:endParaRPr lang="en-US" b="1" dirty="0">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Character Trait of the Month: </a:t>
            </a:r>
            <a:r>
              <a:rPr lang="en-US" dirty="0">
                <a:latin typeface="Arial" panose="020B0604020202020204" pitchFamily="34" charset="0"/>
                <a:cs typeface="Arial" panose="020B0604020202020204" pitchFamily="34" charset="0"/>
              </a:rPr>
              <a:t>Integrity</a:t>
            </a:r>
          </a:p>
          <a:p>
            <a:pPr algn="ctr"/>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A7EB791-04F3-4F1E-BD9B-BD5AC4EB0A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55236" y="7707095"/>
            <a:ext cx="2051927" cy="807845"/>
          </a:xfrm>
          <a:prstGeom prst="rect">
            <a:avLst/>
          </a:prstGeom>
        </p:spPr>
      </p:pic>
    </p:spTree>
    <p:extLst>
      <p:ext uri="{BB962C8B-B14F-4D97-AF65-F5344CB8AC3E}">
        <p14:creationId xmlns:p14="http://schemas.microsoft.com/office/powerpoint/2010/main" val="1132646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nvPr>
        </p:nvGraphicFramePr>
        <p:xfrm>
          <a:off x="34179" y="23121"/>
          <a:ext cx="7772400" cy="10058400"/>
        </p:xfrm>
        <a:graphic>
          <a:graphicData uri="http://schemas.openxmlformats.org/presentationml/2006/ole">
            <mc:AlternateContent xmlns:mc="http://schemas.openxmlformats.org/markup-compatibility/2006">
              <mc:Choice xmlns:v="urn:schemas-microsoft-com:vml" Requires="v">
                <p:oleObj spid="_x0000_s16671" name="Acrobat Document" r:id="rId3" imgW="5828911" imgH="7543536" progId="AcroExch.Document.DC">
                  <p:embed/>
                </p:oleObj>
              </mc:Choice>
              <mc:Fallback>
                <p:oleObj name="Acrobat Document" r:id="rId3" imgW="5828911" imgH="7543536" progId="AcroExch.Document.DC">
                  <p:embed/>
                  <p:pic>
                    <p:nvPicPr>
                      <p:cNvPr id="7" name="Object 6"/>
                      <p:cNvPicPr/>
                      <p:nvPr/>
                    </p:nvPicPr>
                    <p:blipFill>
                      <a:blip r:embed="rId4"/>
                      <a:stretch>
                        <a:fillRect/>
                      </a:stretch>
                    </p:blipFill>
                    <p:spPr>
                      <a:xfrm>
                        <a:off x="34179" y="23121"/>
                        <a:ext cx="7772400" cy="10058400"/>
                      </a:xfrm>
                      <a:prstGeom prst="rect">
                        <a:avLst/>
                      </a:prstGeom>
                    </p:spPr>
                  </p:pic>
                </p:oleObj>
              </mc:Fallback>
            </mc:AlternateContent>
          </a:graphicData>
        </a:graphic>
      </p:graphicFrame>
      <p:sp>
        <p:nvSpPr>
          <p:cNvPr id="8" name="TextBox 7"/>
          <p:cNvSpPr txBox="1"/>
          <p:nvPr/>
        </p:nvSpPr>
        <p:spPr>
          <a:xfrm>
            <a:off x="934974" y="3247806"/>
            <a:ext cx="2917048" cy="6186309"/>
          </a:xfrm>
          <a:prstGeom prst="rect">
            <a:avLst/>
          </a:prstGeom>
          <a:noFill/>
          <a:ln>
            <a:solidFill>
              <a:schemeClr val="tx1"/>
            </a:solidFill>
            <a:prstDash val="lgDash"/>
          </a:ln>
        </p:spPr>
        <p:txBody>
          <a:bodyPr wrap="square" rtlCol="0">
            <a:spAutoFit/>
          </a:bodyPr>
          <a:lstStyle/>
          <a:p>
            <a:pPr algn="ctr"/>
            <a:r>
              <a:rPr lang="en-US" b="1" dirty="0">
                <a:latin typeface="Arial" panose="020B0604020202020204" pitchFamily="34" charset="0"/>
                <a:cs typeface="Arial" panose="020B0604020202020204" pitchFamily="34" charset="0"/>
              </a:rPr>
              <a:t>Students of the Month</a:t>
            </a:r>
            <a:endParaRPr lang="en-US" dirty="0">
              <a:latin typeface="Arial Black" panose="020B0A04020102020204" pitchFamily="34" charset="0"/>
            </a:endParaRPr>
          </a:p>
          <a:p>
            <a:endParaRPr lang="en-US" dirty="0">
              <a:latin typeface="Arial Black" panose="020B0A04020102020204" pitchFamily="34" charset="0"/>
            </a:endParaRPr>
          </a:p>
          <a:p>
            <a:r>
              <a:rPr lang="en-US" b="1" dirty="0">
                <a:latin typeface="Arial" panose="020B0604020202020204" pitchFamily="34" charset="0"/>
                <a:cs typeface="Arial" panose="020B0604020202020204" pitchFamily="34" charset="0"/>
              </a:rPr>
              <a:t>Burt</a:t>
            </a:r>
            <a:r>
              <a:rPr lang="en-US" dirty="0">
                <a:latin typeface="Arial" panose="020B0604020202020204" pitchFamily="34" charset="0"/>
                <a:cs typeface="Arial" panose="020B0604020202020204" pitchFamily="34" charset="0"/>
              </a:rPr>
              <a:t>: Tatum Collins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Johnson</a:t>
            </a:r>
            <a:r>
              <a:rPr lang="en-US" dirty="0">
                <a:latin typeface="Arial" panose="020B0604020202020204" pitchFamily="34" charset="0"/>
                <a:cs typeface="Arial" panose="020B0604020202020204" pitchFamily="34" charset="0"/>
              </a:rPr>
              <a:t>: James Eubanks</a:t>
            </a:r>
          </a:p>
          <a:p>
            <a:endParaRPr lang="en-US" i="1" dirty="0">
              <a:cs typeface="Arial" panose="020B0604020202020204" pitchFamily="34" charset="0"/>
            </a:endParaRPr>
          </a:p>
          <a:p>
            <a:r>
              <a:rPr lang="en-US" b="1" dirty="0">
                <a:latin typeface="Arial" panose="020B0604020202020204" pitchFamily="34" charset="0"/>
                <a:cs typeface="Arial" panose="020B0604020202020204" pitchFamily="34" charset="0"/>
              </a:rPr>
              <a:t>Rodrigues: </a:t>
            </a:r>
            <a:r>
              <a:rPr lang="en-US" dirty="0">
                <a:latin typeface="Arial" panose="020B0604020202020204" pitchFamily="34" charset="0"/>
                <a:cs typeface="Arial" panose="020B0604020202020204" pitchFamily="34" charset="0"/>
              </a:rPr>
              <a:t>Caleb </a:t>
            </a:r>
            <a:r>
              <a:rPr lang="en-US" dirty="0" err="1">
                <a:latin typeface="Arial" panose="020B0604020202020204" pitchFamily="34" charset="0"/>
                <a:cs typeface="Arial" panose="020B0604020202020204" pitchFamily="34" charset="0"/>
              </a:rPr>
              <a:t>Welshans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Geary</a:t>
            </a:r>
            <a:r>
              <a:rPr lang="en-US" dirty="0">
                <a:latin typeface="Arial" panose="020B0604020202020204" pitchFamily="34" charset="0"/>
                <a:cs typeface="Arial" panose="020B0604020202020204" pitchFamily="34" charset="0"/>
              </a:rPr>
              <a:t>: Adriana Martinez-Garcia</a:t>
            </a:r>
          </a:p>
          <a:p>
            <a:endParaRPr lang="en-US" dirty="0">
              <a:cs typeface="Arial" panose="020B0604020202020204" pitchFamily="34" charset="0"/>
            </a:endParaRPr>
          </a:p>
          <a:p>
            <a:endParaRPr lang="en-US" dirty="0">
              <a:cs typeface="Arial" panose="020B0604020202020204" pitchFamily="34" charset="0"/>
            </a:endParaRPr>
          </a:p>
          <a:p>
            <a:endParaRPr lang="en-US" dirty="0">
              <a:cs typeface="Arial" panose="020B06040202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br>
              <a:rPr lang="en-US" dirty="0">
                <a:latin typeface="Arial Black" panose="020B0A04020102020204" pitchFamily="34" charset="0"/>
              </a:rPr>
            </a:br>
            <a:endParaRPr lang="en-US" dirty="0">
              <a:latin typeface="Arial Black" panose="020B0A04020102020204" pitchFamily="34" charset="0"/>
            </a:endParaRPr>
          </a:p>
        </p:txBody>
      </p:sp>
      <p:sp>
        <p:nvSpPr>
          <p:cNvPr id="10" name="TextBox 9"/>
          <p:cNvSpPr txBox="1"/>
          <p:nvPr/>
        </p:nvSpPr>
        <p:spPr>
          <a:xfrm>
            <a:off x="3920379" y="3265391"/>
            <a:ext cx="3003905" cy="6186309"/>
          </a:xfrm>
          <a:prstGeom prst="rect">
            <a:avLst/>
          </a:prstGeom>
          <a:noFill/>
          <a:ln>
            <a:solidFill>
              <a:schemeClr val="tx1"/>
            </a:solidFill>
            <a:prstDash val="lgDash"/>
          </a:ln>
        </p:spPr>
        <p:txBody>
          <a:bodyPr wrap="square" rtlCol="0">
            <a:spAutoFit/>
          </a:bodyPr>
          <a:lstStyle/>
          <a:p>
            <a:pPr algn="ctr"/>
            <a:r>
              <a:rPr lang="en-US" b="1" dirty="0">
                <a:latin typeface="Arial" panose="020B0604020202020204" pitchFamily="34" charset="0"/>
                <a:cs typeface="Arial" panose="020B0604020202020204" pitchFamily="34" charset="0"/>
              </a:rPr>
              <a:t>What are we learning?</a:t>
            </a:r>
          </a:p>
          <a:p>
            <a:pPr algn="ct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Math</a:t>
            </a:r>
            <a:r>
              <a:rPr lang="en-US" dirty="0">
                <a:latin typeface="Arial" panose="020B0604020202020204" pitchFamily="34" charset="0"/>
                <a:cs typeface="Arial" panose="020B0604020202020204" pitchFamily="34" charset="0"/>
              </a:rPr>
              <a:t>: MJ2A- Functions and Exam Review</a:t>
            </a:r>
          </a:p>
          <a:p>
            <a:r>
              <a:rPr lang="en-US" dirty="0">
                <a:latin typeface="Arial" panose="020B0604020202020204" pitchFamily="34" charset="0"/>
                <a:cs typeface="Arial" panose="020B0604020202020204" pitchFamily="34" charset="0"/>
              </a:rPr>
              <a:t>MJ2-FSA and Exam Review</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Science: </a:t>
            </a:r>
            <a:r>
              <a:rPr lang="en-US" dirty="0">
                <a:latin typeface="Arial" panose="020B0604020202020204" pitchFamily="34" charset="0"/>
                <a:cs typeface="Arial" panose="020B0604020202020204" pitchFamily="34" charset="0"/>
              </a:rPr>
              <a:t>cells; Similarities and differences between plant and animal cells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Language Arts: </a:t>
            </a:r>
            <a:r>
              <a:rPr lang="en-US" dirty="0">
                <a:latin typeface="Arial" panose="020B0604020202020204" pitchFamily="34" charset="0"/>
                <a:cs typeface="Arial" panose="020B0604020202020204" pitchFamily="34" charset="0"/>
              </a:rPr>
              <a:t>Study of Romeo and Juliet; William Shakespeare</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Civics: </a:t>
            </a:r>
            <a:r>
              <a:rPr lang="en-US" dirty="0">
                <a:latin typeface="Arial" panose="020B0604020202020204" pitchFamily="34" charset="0"/>
                <a:cs typeface="Arial" panose="020B0604020202020204" pitchFamily="34" charset="0"/>
              </a:rPr>
              <a:t>Reviewing for the State Civics EOC with interactive review and fun games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18F28363-9326-9F45-8B93-2B1B29361B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974" y="634896"/>
            <a:ext cx="5989310" cy="2530335"/>
          </a:xfrm>
          <a:prstGeom prst="rect">
            <a:avLst/>
          </a:prstGeom>
        </p:spPr>
      </p:pic>
      <p:pic>
        <p:nvPicPr>
          <p:cNvPr id="12" name="Picture 11">
            <a:extLst>
              <a:ext uri="{FF2B5EF4-FFF2-40B4-BE49-F238E27FC236}">
                <a16:creationId xmlns:a16="http://schemas.microsoft.com/office/drawing/2014/main" id="{733B0F8A-8C89-6D4E-A736-88DB164202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8042" y="2346551"/>
            <a:ext cx="530970" cy="584664"/>
          </a:xfrm>
          <a:prstGeom prst="rect">
            <a:avLst/>
          </a:prstGeom>
        </p:spPr>
      </p:pic>
    </p:spTree>
    <p:extLst>
      <p:ext uri="{BB962C8B-B14F-4D97-AF65-F5344CB8AC3E}">
        <p14:creationId xmlns:p14="http://schemas.microsoft.com/office/powerpoint/2010/main" val="2534919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7772400" cy="10058400"/>
          </a:xfrm>
        </p:spPr>
      </p:pic>
      <p:sp>
        <p:nvSpPr>
          <p:cNvPr id="7" name="Rectangle 6"/>
          <p:cNvSpPr/>
          <p:nvPr/>
        </p:nvSpPr>
        <p:spPr>
          <a:xfrm>
            <a:off x="1257301" y="2248865"/>
            <a:ext cx="5541712" cy="369332"/>
          </a:xfrm>
          <a:prstGeom prst="rect">
            <a:avLst/>
          </a:prstGeom>
        </p:spPr>
        <p:txBody>
          <a:bodyPr wrap="square">
            <a:spAutoFit/>
          </a:bodyPr>
          <a:lstStyle/>
          <a:p>
            <a:pPr algn="ctr"/>
            <a:endParaRPr lang="en-US" dirty="0"/>
          </a:p>
        </p:txBody>
      </p:sp>
      <p:sp>
        <p:nvSpPr>
          <p:cNvPr id="3" name="TextBox 2"/>
          <p:cNvSpPr txBox="1"/>
          <p:nvPr/>
        </p:nvSpPr>
        <p:spPr>
          <a:xfrm>
            <a:off x="973387" y="2232309"/>
            <a:ext cx="5898977" cy="4216411"/>
          </a:xfrm>
          <a:prstGeom prst="rect">
            <a:avLst/>
          </a:prstGeom>
          <a:noFill/>
        </p:spPr>
        <p:txBody>
          <a:bodyPr wrap="square" rtlCol="0">
            <a:spAutoFit/>
          </a:bodyPr>
          <a:lstStyle/>
          <a:p>
            <a:pPr algn="ctr"/>
            <a:endParaRPr lang="en-US" sz="1600" dirty="0">
              <a:latin typeface="Arial" panose="020B0604020202020204" pitchFamily="34" charset="0"/>
              <a:cs typeface="Arial" panose="020B0604020202020204" pitchFamily="34" charset="0"/>
            </a:endParaRPr>
          </a:p>
          <a:p>
            <a:pPr algn="ctr"/>
            <a:endParaRPr lang="en-US" sz="1700" dirty="0">
              <a:latin typeface="Arial" panose="020B0604020202020204" pitchFamily="34" charset="0"/>
              <a:cs typeface="Arial" panose="020B0604020202020204" pitchFamily="34" charset="0"/>
            </a:endParaRPr>
          </a:p>
          <a:p>
            <a:pPr indent="457200" algn="ctr">
              <a:lnSpc>
                <a:spcPct val="107000"/>
              </a:lnSpc>
              <a:spcAft>
                <a:spcPts val="800"/>
              </a:spcAft>
            </a:pPr>
            <a:r>
              <a:rPr lang="en-US" b="1" dirty="0">
                <a:latin typeface="Arial" panose="020B0604020202020204" pitchFamily="34" charset="0"/>
                <a:cs typeface="Arial" panose="020B0604020202020204" pitchFamily="34" charset="0"/>
              </a:rPr>
              <a:t> </a:t>
            </a:r>
            <a:r>
              <a:rPr lang="en-US" b="1" dirty="0">
                <a:latin typeface="Arial" panose="020B0604020202020204" pitchFamily="34" charset="0"/>
                <a:ea typeface="Calibri" panose="020F0502020204030204" pitchFamily="34" charset="0"/>
                <a:cs typeface="Arial" panose="020B0604020202020204" pitchFamily="34" charset="0"/>
              </a:rPr>
              <a:t>PE Student of the Month: </a:t>
            </a:r>
            <a:r>
              <a:rPr lang="en-US" dirty="0">
                <a:latin typeface="Arial" panose="020B0604020202020204" pitchFamily="34" charset="0"/>
                <a:ea typeface="Calibri" panose="020F0502020204030204" pitchFamily="34" charset="0"/>
                <a:cs typeface="Arial" panose="020B0604020202020204" pitchFamily="34" charset="0"/>
              </a:rPr>
              <a:t>Jeffrey Presley (5</a:t>
            </a:r>
            <a:r>
              <a:rPr lang="en-US" baseline="30000" dirty="0">
                <a:latin typeface="Arial" panose="020B0604020202020204" pitchFamily="34" charset="0"/>
                <a:ea typeface="Calibri" panose="020F0502020204030204" pitchFamily="34" charset="0"/>
                <a:cs typeface="Arial" panose="020B0604020202020204" pitchFamily="34" charset="0"/>
              </a:rPr>
              <a:t>th</a:t>
            </a:r>
            <a:r>
              <a:rPr lang="en-US" dirty="0">
                <a:latin typeface="Arial" panose="020B0604020202020204" pitchFamily="34" charset="0"/>
                <a:ea typeface="Calibri" panose="020F0502020204030204" pitchFamily="34" charset="0"/>
                <a:cs typeface="Arial" panose="020B0604020202020204" pitchFamily="34" charset="0"/>
              </a:rPr>
              <a:t>)</a:t>
            </a:r>
          </a:p>
          <a:p>
            <a:pPr indent="457200" algn="ctr">
              <a:lnSpc>
                <a:spcPct val="107000"/>
              </a:lnSpc>
              <a:spcAft>
                <a:spcPts val="800"/>
              </a:spcAft>
            </a:pPr>
            <a:endParaRPr lang="en-US" dirty="0">
              <a:latin typeface="Arial" panose="020B0604020202020204" pitchFamily="34" charset="0"/>
              <a:ea typeface="Calibri" panose="020F0502020204030204" pitchFamily="34" charset="0"/>
              <a:cs typeface="Arial" panose="020B0604020202020204" pitchFamily="34" charset="0"/>
            </a:endParaRPr>
          </a:p>
          <a:p>
            <a:pPr indent="457200" algn="ctr">
              <a:lnSpc>
                <a:spcPct val="107000"/>
              </a:lnSpc>
              <a:spcAft>
                <a:spcPts val="800"/>
              </a:spcAft>
            </a:pPr>
            <a:r>
              <a:rPr lang="en-US" dirty="0">
                <a:latin typeface="Arial" panose="020B0604020202020204" pitchFamily="34" charset="0"/>
                <a:ea typeface="Calibri" panose="020F0502020204030204" pitchFamily="34" charset="0"/>
                <a:cs typeface="Arial" panose="020B0604020202020204" pitchFamily="34" charset="0"/>
              </a:rPr>
              <a:t>Students will play basketball, soccer, and kickball on a competitive level and demonstrate what they have learned. They will also demonstrate an understanding for each of these sports as it pertains to their rules and terminologies. At the end of the month, students will test their endurance and athletic abilities. </a:t>
            </a:r>
          </a:p>
          <a:p>
            <a:pPr indent="457200" algn="ctr">
              <a:lnSpc>
                <a:spcPct val="107000"/>
              </a:lnSpc>
              <a:spcAft>
                <a:spcPts val="800"/>
              </a:spcAft>
            </a:pPr>
            <a:endParaRPr lang="en-US" dirty="0">
              <a:latin typeface="Arial" panose="020B0604020202020204" pitchFamily="34" charset="0"/>
              <a:ea typeface="Calibri" panose="020F0502020204030204" pitchFamily="34" charset="0"/>
              <a:cs typeface="Arial" panose="020B0604020202020204" pitchFamily="34" charset="0"/>
            </a:endParaRPr>
          </a:p>
          <a:p>
            <a:pPr algn="ctr"/>
            <a:r>
              <a:rPr lang="en-US" sz="1700" dirty="0">
                <a:latin typeface="Arial" panose="020B0604020202020204" pitchFamily="34" charset="0"/>
                <a:cs typeface="Arial" panose="020B0604020202020204" pitchFamily="34" charset="0"/>
              </a:rPr>
              <a:t>Coach Lebrun &amp; Coach Chandler</a:t>
            </a:r>
            <a:endParaRPr lang="en-US" sz="1700" dirty="0"/>
          </a:p>
          <a:p>
            <a:pPr algn="ctr"/>
            <a:r>
              <a:rPr lang="en-US" b="1" dirty="0"/>
              <a:t> </a:t>
            </a:r>
            <a:endParaRPr lang="en-US" dirty="0"/>
          </a:p>
        </p:txBody>
      </p:sp>
      <p:pic>
        <p:nvPicPr>
          <p:cNvPr id="11" name="Picture 10">
            <a:extLst>
              <a:ext uri="{FF2B5EF4-FFF2-40B4-BE49-F238E27FC236}">
                <a16:creationId xmlns:a16="http://schemas.microsoft.com/office/drawing/2014/main" id="{5BE16EDF-5B61-F346-B3B4-136AF0E57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9460" y="607527"/>
            <a:ext cx="3643843" cy="1552774"/>
          </a:xfrm>
          <a:prstGeom prst="rect">
            <a:avLst/>
          </a:prstGeom>
        </p:spPr>
      </p:pic>
      <p:pic>
        <p:nvPicPr>
          <p:cNvPr id="14" name="Picture 13">
            <a:extLst>
              <a:ext uri="{FF2B5EF4-FFF2-40B4-BE49-F238E27FC236}">
                <a16:creationId xmlns:a16="http://schemas.microsoft.com/office/drawing/2014/main" id="{B1D0EBCF-323E-214F-A067-D276A79BEA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5839" y="1507598"/>
            <a:ext cx="530970" cy="584664"/>
          </a:xfrm>
          <a:prstGeom prst="rect">
            <a:avLst/>
          </a:prstGeom>
        </p:spPr>
      </p:pic>
      <p:pic>
        <p:nvPicPr>
          <p:cNvPr id="8" name="Picture 7" descr="A picture containing clipart&#10;&#10;Description automatically generated">
            <a:extLst>
              <a:ext uri="{FF2B5EF4-FFF2-40B4-BE49-F238E27FC236}">
                <a16:creationId xmlns:a16="http://schemas.microsoft.com/office/drawing/2014/main" id="{5B7C4E7D-627D-4195-A85B-66D0E8EFA9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375" y="6356496"/>
            <a:ext cx="5715000" cy="2857500"/>
          </a:xfrm>
          <a:prstGeom prst="rect">
            <a:avLst/>
          </a:prstGeom>
        </p:spPr>
      </p:pic>
    </p:spTree>
    <p:extLst>
      <p:ext uri="{BB962C8B-B14F-4D97-AF65-F5344CB8AC3E}">
        <p14:creationId xmlns:p14="http://schemas.microsoft.com/office/powerpoint/2010/main" val="479899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F5B32-7A8B-4911-AB19-2A11772513B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2FF18A0-564A-4AD2-97F8-8F005A2E3624}"/>
              </a:ext>
            </a:extLst>
          </p:cNvPr>
          <p:cNvPicPr>
            <a:picLocks noGrp="1" noChangeAspect="1"/>
          </p:cNvPicPr>
          <p:nvPr>
            <p:ph idx="1"/>
          </p:nvPr>
        </p:nvPicPr>
        <p:blipFill>
          <a:blip r:embed="rId2"/>
          <a:stretch>
            <a:fillRect/>
          </a:stretch>
        </p:blipFill>
        <p:spPr>
          <a:xfrm>
            <a:off x="0" y="-1"/>
            <a:ext cx="7772400" cy="10058402"/>
          </a:xfrm>
          <a:prstGeom prst="rect">
            <a:avLst/>
          </a:prstGeom>
        </p:spPr>
      </p:pic>
      <p:pic>
        <p:nvPicPr>
          <p:cNvPr id="5" name="Picture 4">
            <a:extLst>
              <a:ext uri="{FF2B5EF4-FFF2-40B4-BE49-F238E27FC236}">
                <a16:creationId xmlns:a16="http://schemas.microsoft.com/office/drawing/2014/main" id="{850C7AF2-A2B5-4CAE-8118-99AF5E3D6D62}"/>
              </a:ext>
            </a:extLst>
          </p:cNvPr>
          <p:cNvPicPr>
            <a:picLocks noChangeAspect="1"/>
          </p:cNvPicPr>
          <p:nvPr/>
        </p:nvPicPr>
        <p:blipFill>
          <a:blip r:embed="rId3"/>
          <a:stretch>
            <a:fillRect/>
          </a:stretch>
        </p:blipFill>
        <p:spPr>
          <a:xfrm>
            <a:off x="1932262" y="1142539"/>
            <a:ext cx="3907875" cy="1664352"/>
          </a:xfrm>
          <a:prstGeom prst="rect">
            <a:avLst/>
          </a:prstGeom>
        </p:spPr>
      </p:pic>
      <p:pic>
        <p:nvPicPr>
          <p:cNvPr id="6" name="Picture 5">
            <a:extLst>
              <a:ext uri="{FF2B5EF4-FFF2-40B4-BE49-F238E27FC236}">
                <a16:creationId xmlns:a16="http://schemas.microsoft.com/office/drawing/2014/main" id="{5BDA1970-5B33-4656-853F-0D9F225CCA5B}"/>
              </a:ext>
            </a:extLst>
          </p:cNvPr>
          <p:cNvPicPr>
            <a:picLocks noChangeAspect="1"/>
          </p:cNvPicPr>
          <p:nvPr/>
        </p:nvPicPr>
        <p:blipFill>
          <a:blip r:embed="rId4"/>
          <a:stretch>
            <a:fillRect/>
          </a:stretch>
        </p:blipFill>
        <p:spPr>
          <a:xfrm>
            <a:off x="5324001" y="2237362"/>
            <a:ext cx="516135" cy="569529"/>
          </a:xfrm>
          <a:prstGeom prst="rect">
            <a:avLst/>
          </a:prstGeom>
        </p:spPr>
      </p:pic>
      <p:sp>
        <p:nvSpPr>
          <p:cNvPr id="7" name="Rectangle 6">
            <a:extLst>
              <a:ext uri="{FF2B5EF4-FFF2-40B4-BE49-F238E27FC236}">
                <a16:creationId xmlns:a16="http://schemas.microsoft.com/office/drawing/2014/main" id="{E3233988-8600-456A-A9F5-886A3402FBBB}"/>
              </a:ext>
            </a:extLst>
          </p:cNvPr>
          <p:cNvSpPr/>
          <p:nvPr/>
        </p:nvSpPr>
        <p:spPr>
          <a:xfrm>
            <a:off x="880352" y="3005793"/>
            <a:ext cx="6011694" cy="6309420"/>
          </a:xfrm>
          <a:prstGeom prst="rect">
            <a:avLst/>
          </a:prstGeom>
        </p:spPr>
        <p:txBody>
          <a:bodyPr wrap="square">
            <a:spAutoFit/>
          </a:bodyPr>
          <a:lstStyle/>
          <a:p>
            <a:pPr lvl="0" algn="ctr"/>
            <a:r>
              <a:rPr lang="en-US" sz="1750" b="1" dirty="0">
                <a:solidFill>
                  <a:srgbClr val="212121"/>
                </a:solidFill>
                <a:latin typeface="Arial" panose="020B0604020202020204" pitchFamily="34" charset="0"/>
                <a:cs typeface="Arial" panose="020B0604020202020204" pitchFamily="34" charset="0"/>
              </a:rPr>
              <a:t>Spanish Students of the Month:</a:t>
            </a:r>
          </a:p>
          <a:p>
            <a:pPr lvl="0" algn="ctr"/>
            <a:endParaRPr lang="en-US" sz="1750" b="1" dirty="0">
              <a:solidFill>
                <a:srgbClr val="212121"/>
              </a:solidFill>
              <a:latin typeface="Arial" panose="020B0604020202020204" pitchFamily="34" charset="0"/>
              <a:cs typeface="Arial" panose="020B0604020202020204" pitchFamily="34" charset="0"/>
            </a:endParaRPr>
          </a:p>
          <a:p>
            <a:pPr lvl="0" algn="ctr"/>
            <a:r>
              <a:rPr lang="en-US" sz="1750" dirty="0">
                <a:solidFill>
                  <a:srgbClr val="212121"/>
                </a:solidFill>
                <a:latin typeface="Arial" panose="020B0604020202020204" pitchFamily="34" charset="0"/>
                <a:cs typeface="Arial" panose="020B0604020202020204" pitchFamily="34" charset="0"/>
              </a:rPr>
              <a:t>KG: </a:t>
            </a:r>
            <a:r>
              <a:rPr lang="en-US" sz="1750" dirty="0" err="1">
                <a:solidFill>
                  <a:srgbClr val="212121"/>
                </a:solidFill>
                <a:latin typeface="Arial" panose="020B0604020202020204" pitchFamily="34" charset="0"/>
                <a:cs typeface="Arial" panose="020B0604020202020204" pitchFamily="34" charset="0"/>
              </a:rPr>
              <a:t>Ta’raji</a:t>
            </a:r>
            <a:r>
              <a:rPr lang="en-US" sz="1750" dirty="0">
                <a:solidFill>
                  <a:srgbClr val="212121"/>
                </a:solidFill>
                <a:latin typeface="Arial" panose="020B0604020202020204" pitchFamily="34" charset="0"/>
                <a:cs typeface="Arial" panose="020B0604020202020204" pitchFamily="34" charset="0"/>
              </a:rPr>
              <a:t> Cooper</a:t>
            </a:r>
          </a:p>
          <a:p>
            <a:pPr lvl="0" algn="ctr"/>
            <a:r>
              <a:rPr lang="en-US" sz="1750" dirty="0">
                <a:solidFill>
                  <a:srgbClr val="212121"/>
                </a:solidFill>
                <a:latin typeface="Arial" panose="020B0604020202020204" pitchFamily="34" charset="0"/>
                <a:cs typeface="Arial" panose="020B0604020202020204" pitchFamily="34" charset="0"/>
              </a:rPr>
              <a:t>1</a:t>
            </a:r>
            <a:r>
              <a:rPr lang="en-US" sz="1750" baseline="30000" dirty="0">
                <a:solidFill>
                  <a:srgbClr val="212121"/>
                </a:solidFill>
                <a:latin typeface="Arial" panose="020B0604020202020204" pitchFamily="34" charset="0"/>
                <a:cs typeface="Arial" panose="020B0604020202020204" pitchFamily="34" charset="0"/>
              </a:rPr>
              <a:t>st</a:t>
            </a:r>
            <a:r>
              <a:rPr lang="en-US" sz="1750" dirty="0">
                <a:solidFill>
                  <a:srgbClr val="212121"/>
                </a:solidFill>
                <a:latin typeface="Arial" panose="020B0604020202020204" pitchFamily="34" charset="0"/>
                <a:cs typeface="Arial" panose="020B0604020202020204" pitchFamily="34" charset="0"/>
              </a:rPr>
              <a:t>: </a:t>
            </a:r>
            <a:r>
              <a:rPr lang="en-US" sz="1750" dirty="0" err="1">
                <a:solidFill>
                  <a:srgbClr val="212121"/>
                </a:solidFill>
                <a:latin typeface="Arial" panose="020B0604020202020204" pitchFamily="34" charset="0"/>
                <a:cs typeface="Arial" panose="020B0604020202020204" pitchFamily="34" charset="0"/>
              </a:rPr>
              <a:t>Meleah</a:t>
            </a:r>
            <a:r>
              <a:rPr lang="en-US" sz="1750" dirty="0">
                <a:solidFill>
                  <a:srgbClr val="212121"/>
                </a:solidFill>
                <a:latin typeface="Arial" panose="020B0604020202020204" pitchFamily="34" charset="0"/>
                <a:cs typeface="Arial" panose="020B0604020202020204" pitchFamily="34" charset="0"/>
              </a:rPr>
              <a:t> Santana</a:t>
            </a:r>
          </a:p>
          <a:p>
            <a:pPr lvl="0" algn="ctr"/>
            <a:r>
              <a:rPr lang="en-US" sz="1750" dirty="0">
                <a:solidFill>
                  <a:srgbClr val="212121"/>
                </a:solidFill>
                <a:latin typeface="Arial" panose="020B0604020202020204" pitchFamily="34" charset="0"/>
                <a:cs typeface="Arial" panose="020B0604020202020204" pitchFamily="34" charset="0"/>
              </a:rPr>
              <a:t>1</a:t>
            </a:r>
            <a:r>
              <a:rPr lang="en-US" sz="1750" baseline="30000" dirty="0">
                <a:solidFill>
                  <a:srgbClr val="212121"/>
                </a:solidFill>
                <a:latin typeface="Arial" panose="020B0604020202020204" pitchFamily="34" charset="0"/>
                <a:cs typeface="Arial" panose="020B0604020202020204" pitchFamily="34" charset="0"/>
              </a:rPr>
              <a:t>st</a:t>
            </a:r>
            <a:r>
              <a:rPr lang="en-US" sz="1750" dirty="0">
                <a:solidFill>
                  <a:srgbClr val="212121"/>
                </a:solidFill>
                <a:latin typeface="Arial" panose="020B0604020202020204" pitchFamily="34" charset="0"/>
                <a:cs typeface="Arial" panose="020B0604020202020204" pitchFamily="34" charset="0"/>
              </a:rPr>
              <a:t>: </a:t>
            </a:r>
            <a:r>
              <a:rPr lang="en-US" sz="1750" dirty="0" err="1">
                <a:solidFill>
                  <a:srgbClr val="212121"/>
                </a:solidFill>
                <a:latin typeface="Arial" panose="020B0604020202020204" pitchFamily="34" charset="0"/>
                <a:cs typeface="Arial" panose="020B0604020202020204" pitchFamily="34" charset="0"/>
              </a:rPr>
              <a:t>Amahia</a:t>
            </a:r>
            <a:r>
              <a:rPr lang="en-US" sz="1750" dirty="0">
                <a:solidFill>
                  <a:srgbClr val="212121"/>
                </a:solidFill>
                <a:latin typeface="Arial" panose="020B0604020202020204" pitchFamily="34" charset="0"/>
                <a:cs typeface="Arial" panose="020B0604020202020204" pitchFamily="34" charset="0"/>
              </a:rPr>
              <a:t> Gonzalez</a:t>
            </a:r>
          </a:p>
          <a:p>
            <a:pPr lvl="0" algn="ctr"/>
            <a:r>
              <a:rPr lang="en-US" sz="1750" dirty="0">
                <a:solidFill>
                  <a:srgbClr val="212121"/>
                </a:solidFill>
                <a:latin typeface="Arial" panose="020B0604020202020204" pitchFamily="34" charset="0"/>
                <a:cs typeface="Arial" panose="020B0604020202020204" pitchFamily="34" charset="0"/>
              </a:rPr>
              <a:t>3</a:t>
            </a:r>
            <a:r>
              <a:rPr lang="en-US" sz="1750" baseline="30000" dirty="0">
                <a:solidFill>
                  <a:srgbClr val="212121"/>
                </a:solidFill>
                <a:latin typeface="Arial" panose="020B0604020202020204" pitchFamily="34" charset="0"/>
                <a:cs typeface="Arial" panose="020B0604020202020204" pitchFamily="34" charset="0"/>
              </a:rPr>
              <a:t>rd</a:t>
            </a:r>
            <a:r>
              <a:rPr lang="en-US" sz="1750" dirty="0">
                <a:solidFill>
                  <a:srgbClr val="212121"/>
                </a:solidFill>
                <a:latin typeface="Arial" panose="020B0604020202020204" pitchFamily="34" charset="0"/>
                <a:cs typeface="Arial" panose="020B0604020202020204" pitchFamily="34" charset="0"/>
              </a:rPr>
              <a:t>: Armani Hampton</a:t>
            </a:r>
          </a:p>
          <a:p>
            <a:pPr lvl="0" algn="ctr"/>
            <a:r>
              <a:rPr lang="en-US" sz="1750" dirty="0">
                <a:solidFill>
                  <a:srgbClr val="212121"/>
                </a:solidFill>
                <a:latin typeface="Arial" panose="020B0604020202020204" pitchFamily="34" charset="0"/>
                <a:cs typeface="Arial" panose="020B0604020202020204" pitchFamily="34" charset="0"/>
              </a:rPr>
              <a:t>3</a:t>
            </a:r>
            <a:r>
              <a:rPr lang="en-US" sz="1750" baseline="30000" dirty="0">
                <a:solidFill>
                  <a:srgbClr val="212121"/>
                </a:solidFill>
                <a:latin typeface="Arial" panose="020B0604020202020204" pitchFamily="34" charset="0"/>
                <a:cs typeface="Arial" panose="020B0604020202020204" pitchFamily="34" charset="0"/>
              </a:rPr>
              <a:t>rd</a:t>
            </a:r>
            <a:r>
              <a:rPr lang="en-US" sz="1750" dirty="0">
                <a:solidFill>
                  <a:srgbClr val="212121"/>
                </a:solidFill>
                <a:latin typeface="Arial" panose="020B0604020202020204" pitchFamily="34" charset="0"/>
                <a:cs typeface="Arial" panose="020B0604020202020204" pitchFamily="34" charset="0"/>
              </a:rPr>
              <a:t>: Genesis Pinto</a:t>
            </a:r>
          </a:p>
          <a:p>
            <a:pPr lvl="0" algn="ctr"/>
            <a:r>
              <a:rPr lang="en-US" sz="1750" dirty="0">
                <a:solidFill>
                  <a:srgbClr val="212121"/>
                </a:solidFill>
                <a:latin typeface="Arial" panose="020B0604020202020204" pitchFamily="34" charset="0"/>
                <a:cs typeface="Arial" panose="020B0604020202020204" pitchFamily="34" charset="0"/>
              </a:rPr>
              <a:t>6</a:t>
            </a:r>
            <a:r>
              <a:rPr lang="en-US" sz="1750" baseline="30000" dirty="0">
                <a:solidFill>
                  <a:srgbClr val="212121"/>
                </a:solidFill>
                <a:latin typeface="Arial" panose="020B0604020202020204" pitchFamily="34" charset="0"/>
                <a:cs typeface="Arial" panose="020B0604020202020204" pitchFamily="34" charset="0"/>
              </a:rPr>
              <a:t>th</a:t>
            </a:r>
            <a:r>
              <a:rPr lang="en-US" sz="1750" dirty="0">
                <a:solidFill>
                  <a:srgbClr val="212121"/>
                </a:solidFill>
                <a:latin typeface="Arial" panose="020B0604020202020204" pitchFamily="34" charset="0"/>
                <a:cs typeface="Arial" panose="020B0604020202020204" pitchFamily="34" charset="0"/>
              </a:rPr>
              <a:t>: Alex Gutierrez</a:t>
            </a:r>
          </a:p>
          <a:p>
            <a:pPr lvl="0" algn="ctr"/>
            <a:r>
              <a:rPr lang="en-US" sz="1750" dirty="0">
                <a:solidFill>
                  <a:srgbClr val="212121"/>
                </a:solidFill>
                <a:latin typeface="Arial" panose="020B0604020202020204" pitchFamily="34" charset="0"/>
                <a:cs typeface="Arial" panose="020B0604020202020204" pitchFamily="34" charset="0"/>
              </a:rPr>
              <a:t>7</a:t>
            </a:r>
            <a:r>
              <a:rPr lang="en-US" sz="1750" baseline="30000" dirty="0">
                <a:solidFill>
                  <a:srgbClr val="212121"/>
                </a:solidFill>
                <a:latin typeface="Arial" panose="020B0604020202020204" pitchFamily="34" charset="0"/>
                <a:cs typeface="Arial" panose="020B0604020202020204" pitchFamily="34" charset="0"/>
              </a:rPr>
              <a:t>th</a:t>
            </a:r>
            <a:r>
              <a:rPr lang="en-US" sz="1750" dirty="0">
                <a:solidFill>
                  <a:srgbClr val="212121"/>
                </a:solidFill>
                <a:latin typeface="Arial" panose="020B0604020202020204" pitchFamily="34" charset="0"/>
                <a:cs typeface="Arial" panose="020B0604020202020204" pitchFamily="34" charset="0"/>
              </a:rPr>
              <a:t>: Anya Connors</a:t>
            </a:r>
          </a:p>
          <a:p>
            <a:pPr lvl="0" algn="ctr"/>
            <a:endParaRPr lang="en-US" sz="1750" dirty="0">
              <a:solidFill>
                <a:srgbClr val="212121"/>
              </a:solidFill>
              <a:latin typeface="Arial" panose="020B0604020202020204" pitchFamily="34" charset="0"/>
              <a:cs typeface="Arial" panose="020B0604020202020204" pitchFamily="34" charset="0"/>
            </a:endParaRPr>
          </a:p>
          <a:p>
            <a:pPr lvl="0" algn="ctr"/>
            <a:r>
              <a:rPr lang="en-US" sz="1750" b="1" dirty="0">
                <a:solidFill>
                  <a:srgbClr val="212121"/>
                </a:solidFill>
                <a:latin typeface="Arial" panose="020B0604020202020204" pitchFamily="34" charset="0"/>
                <a:cs typeface="Arial" panose="020B0604020202020204" pitchFamily="34" charset="0"/>
              </a:rPr>
              <a:t>Focus:</a:t>
            </a:r>
          </a:p>
          <a:p>
            <a:pPr lvl="0" algn="ctr"/>
            <a:r>
              <a:rPr lang="en-US" sz="1750" dirty="0">
                <a:solidFill>
                  <a:srgbClr val="212121"/>
                </a:solidFill>
                <a:latin typeface="Arial" panose="020B0604020202020204" pitchFamily="34" charset="0"/>
                <a:cs typeface="Arial" panose="020B0604020202020204" pitchFamily="34" charset="0"/>
              </a:rPr>
              <a:t>KG: Review of concepts learned throughout the year</a:t>
            </a:r>
          </a:p>
          <a:p>
            <a:pPr lvl="0" algn="ctr"/>
            <a:r>
              <a:rPr lang="en-US" sz="1750" dirty="0">
                <a:solidFill>
                  <a:srgbClr val="212121"/>
                </a:solidFill>
                <a:latin typeface="Arial" panose="020B0604020202020204" pitchFamily="34" charset="0"/>
                <a:cs typeface="Arial" panose="020B0604020202020204" pitchFamily="34" charset="0"/>
              </a:rPr>
              <a:t>1</a:t>
            </a:r>
            <a:r>
              <a:rPr lang="en-US" sz="1750" baseline="30000" dirty="0">
                <a:solidFill>
                  <a:srgbClr val="212121"/>
                </a:solidFill>
                <a:latin typeface="Arial" panose="020B0604020202020204" pitchFamily="34" charset="0"/>
                <a:cs typeface="Arial" panose="020B0604020202020204" pitchFamily="34" charset="0"/>
              </a:rPr>
              <a:t>st</a:t>
            </a:r>
            <a:r>
              <a:rPr lang="en-US" sz="1750" dirty="0">
                <a:solidFill>
                  <a:srgbClr val="212121"/>
                </a:solidFill>
                <a:latin typeface="Arial" panose="020B0604020202020204" pitchFamily="34" charset="0"/>
                <a:cs typeface="Arial" panose="020B0604020202020204" pitchFamily="34" charset="0"/>
              </a:rPr>
              <a:t>: Review of concepts learned throughout the year</a:t>
            </a:r>
          </a:p>
          <a:p>
            <a:pPr lvl="0" algn="ctr"/>
            <a:r>
              <a:rPr lang="en-US" sz="1750" dirty="0">
                <a:solidFill>
                  <a:srgbClr val="212121"/>
                </a:solidFill>
                <a:latin typeface="Arial" panose="020B0604020202020204" pitchFamily="34" charset="0"/>
                <a:cs typeface="Arial" panose="020B0604020202020204" pitchFamily="34" charset="0"/>
              </a:rPr>
              <a:t>2</a:t>
            </a:r>
            <a:r>
              <a:rPr lang="en-US" sz="1750" baseline="30000" dirty="0">
                <a:solidFill>
                  <a:srgbClr val="212121"/>
                </a:solidFill>
                <a:latin typeface="Arial" panose="020B0604020202020204" pitchFamily="34" charset="0"/>
                <a:cs typeface="Arial" panose="020B0604020202020204" pitchFamily="34" charset="0"/>
              </a:rPr>
              <a:t>nd</a:t>
            </a:r>
            <a:r>
              <a:rPr lang="en-US" sz="1750" dirty="0">
                <a:solidFill>
                  <a:srgbClr val="212121"/>
                </a:solidFill>
                <a:latin typeface="Arial" panose="020B0604020202020204" pitchFamily="34" charset="0"/>
                <a:cs typeface="Arial" panose="020B0604020202020204" pitchFamily="34" charset="0"/>
              </a:rPr>
              <a:t>: Fables and Myths</a:t>
            </a:r>
          </a:p>
          <a:p>
            <a:pPr lvl="0" algn="ctr"/>
            <a:r>
              <a:rPr lang="en-US" sz="1750" dirty="0">
                <a:solidFill>
                  <a:srgbClr val="212121"/>
                </a:solidFill>
                <a:latin typeface="Arial" panose="020B0604020202020204" pitchFamily="34" charset="0"/>
                <a:cs typeface="Arial" panose="020B0604020202020204" pitchFamily="34" charset="0"/>
              </a:rPr>
              <a:t>3</a:t>
            </a:r>
            <a:r>
              <a:rPr lang="en-US" sz="1750" baseline="30000" dirty="0">
                <a:solidFill>
                  <a:srgbClr val="212121"/>
                </a:solidFill>
                <a:latin typeface="Arial" panose="020B0604020202020204" pitchFamily="34" charset="0"/>
                <a:cs typeface="Arial" panose="020B0604020202020204" pitchFamily="34" charset="0"/>
              </a:rPr>
              <a:t>rd</a:t>
            </a:r>
            <a:r>
              <a:rPr lang="en-US" sz="1750" dirty="0">
                <a:solidFill>
                  <a:srgbClr val="212121"/>
                </a:solidFill>
                <a:latin typeface="Arial" panose="020B0604020202020204" pitchFamily="34" charset="0"/>
                <a:cs typeface="Arial" panose="020B0604020202020204" pitchFamily="34" charset="0"/>
              </a:rPr>
              <a:t>: Point of View</a:t>
            </a:r>
          </a:p>
          <a:p>
            <a:pPr lvl="0" algn="ctr"/>
            <a:r>
              <a:rPr lang="en-US" sz="1750" dirty="0">
                <a:solidFill>
                  <a:srgbClr val="212121"/>
                </a:solidFill>
                <a:latin typeface="Arial" panose="020B0604020202020204" pitchFamily="34" charset="0"/>
                <a:cs typeface="Arial" panose="020B0604020202020204" pitchFamily="34" charset="0"/>
              </a:rPr>
              <a:t>4</a:t>
            </a:r>
            <a:r>
              <a:rPr lang="en-US" sz="1750" baseline="30000" dirty="0">
                <a:solidFill>
                  <a:srgbClr val="212121"/>
                </a:solidFill>
                <a:latin typeface="Arial" panose="020B0604020202020204" pitchFamily="34" charset="0"/>
                <a:cs typeface="Arial" panose="020B0604020202020204" pitchFamily="34" charset="0"/>
              </a:rPr>
              <a:t>th</a:t>
            </a:r>
            <a:r>
              <a:rPr lang="en-US" sz="1750" dirty="0">
                <a:solidFill>
                  <a:srgbClr val="212121"/>
                </a:solidFill>
                <a:latin typeface="Arial" panose="020B0604020202020204" pitchFamily="34" charset="0"/>
                <a:cs typeface="Arial" panose="020B0604020202020204" pitchFamily="34" charset="0"/>
              </a:rPr>
              <a:t>: Types of sentences and verbs</a:t>
            </a:r>
          </a:p>
          <a:p>
            <a:pPr lvl="0" algn="ctr"/>
            <a:r>
              <a:rPr lang="en-US" sz="1750" dirty="0">
                <a:solidFill>
                  <a:srgbClr val="212121"/>
                </a:solidFill>
                <a:latin typeface="Arial" panose="020B0604020202020204" pitchFamily="34" charset="0"/>
                <a:cs typeface="Arial" panose="020B0604020202020204" pitchFamily="34" charset="0"/>
              </a:rPr>
              <a:t>6</a:t>
            </a:r>
            <a:r>
              <a:rPr lang="en-US" sz="1750" baseline="30000" dirty="0">
                <a:solidFill>
                  <a:srgbClr val="212121"/>
                </a:solidFill>
                <a:latin typeface="Arial" panose="020B0604020202020204" pitchFamily="34" charset="0"/>
                <a:cs typeface="Arial" panose="020B0604020202020204" pitchFamily="34" charset="0"/>
              </a:rPr>
              <a:t>th</a:t>
            </a:r>
            <a:r>
              <a:rPr lang="en-US" sz="1750" dirty="0">
                <a:solidFill>
                  <a:srgbClr val="212121"/>
                </a:solidFill>
                <a:latin typeface="Arial" panose="020B0604020202020204" pitchFamily="34" charset="0"/>
                <a:cs typeface="Arial" panose="020B0604020202020204" pitchFamily="34" charset="0"/>
              </a:rPr>
              <a:t>: Guessing meaning from context, useful vocabulary, Pastimes, </a:t>
            </a:r>
            <a:r>
              <a:rPr lang="en-US" sz="1750" dirty="0" err="1">
                <a:solidFill>
                  <a:srgbClr val="212121"/>
                </a:solidFill>
                <a:latin typeface="Arial" panose="020B0604020202020204" pitchFamily="34" charset="0"/>
                <a:cs typeface="Arial" panose="020B0604020202020204" pitchFamily="34" charset="0"/>
              </a:rPr>
              <a:t>Fotonovela</a:t>
            </a:r>
            <a:r>
              <a:rPr lang="en-US" sz="1750" dirty="0">
                <a:solidFill>
                  <a:srgbClr val="212121"/>
                </a:solidFill>
                <a:latin typeface="Arial" panose="020B0604020202020204" pitchFamily="34" charset="0"/>
                <a:cs typeface="Arial" panose="020B0604020202020204" pitchFamily="34" charset="0"/>
              </a:rPr>
              <a:t>, and Recapitulation</a:t>
            </a:r>
          </a:p>
          <a:p>
            <a:pPr lvl="0" algn="ctr"/>
            <a:r>
              <a:rPr lang="en-US" sz="1750" dirty="0">
                <a:solidFill>
                  <a:srgbClr val="212121"/>
                </a:solidFill>
                <a:latin typeface="Arial" panose="020B0604020202020204" pitchFamily="34" charset="0"/>
                <a:cs typeface="Arial" panose="020B0604020202020204" pitchFamily="34" charset="0"/>
              </a:rPr>
              <a:t>7</a:t>
            </a:r>
            <a:r>
              <a:rPr lang="en-US" sz="1750" baseline="30000" dirty="0">
                <a:solidFill>
                  <a:srgbClr val="212121"/>
                </a:solidFill>
                <a:latin typeface="Arial" panose="020B0604020202020204" pitchFamily="34" charset="0"/>
                <a:cs typeface="Arial" panose="020B0604020202020204" pitchFamily="34" charset="0"/>
              </a:rPr>
              <a:t>th</a:t>
            </a:r>
            <a:r>
              <a:rPr lang="en-US" sz="1750" dirty="0">
                <a:solidFill>
                  <a:srgbClr val="212121"/>
                </a:solidFill>
                <a:latin typeface="Arial" panose="020B0604020202020204" pitchFamily="34" charset="0"/>
                <a:cs typeface="Arial" panose="020B0604020202020204" pitchFamily="34" charset="0"/>
              </a:rPr>
              <a:t>: Wrapping it up! Creating short conversations in Spanish</a:t>
            </a:r>
          </a:p>
          <a:p>
            <a:pPr lvl="0" algn="ctr"/>
            <a:endParaRPr lang="en-US" dirty="0">
              <a:solidFill>
                <a:srgbClr val="212121"/>
              </a:solidFill>
              <a:latin typeface="Arial" panose="020B0604020202020204" pitchFamily="34" charset="0"/>
              <a:cs typeface="Arial" panose="020B0604020202020204" pitchFamily="34" charset="0"/>
            </a:endParaRPr>
          </a:p>
          <a:p>
            <a:pPr lvl="0" algn="ctr"/>
            <a:endParaRPr lang="en-US" dirty="0">
              <a:solidFill>
                <a:srgbClr val="212121"/>
              </a:solidFill>
              <a:latin typeface="Arial" panose="020B0604020202020204" pitchFamily="34" charset="0"/>
              <a:cs typeface="Arial" panose="020B0604020202020204" pitchFamily="34" charset="0"/>
            </a:endParaRPr>
          </a:p>
          <a:p>
            <a:pPr lvl="0" algn="ctr"/>
            <a:endParaRPr lang="en-US" dirty="0"/>
          </a:p>
        </p:txBody>
      </p:sp>
      <p:pic>
        <p:nvPicPr>
          <p:cNvPr id="9" name="Picture 8" descr="A picture containing clipart&#10;&#10;Description automatically generated">
            <a:extLst>
              <a:ext uri="{FF2B5EF4-FFF2-40B4-BE49-F238E27FC236}">
                <a16:creationId xmlns:a16="http://schemas.microsoft.com/office/drawing/2014/main" id="{CA78A917-2EC1-4A68-8CA0-4109B520D7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5201" y="8346332"/>
            <a:ext cx="1794369" cy="1010827"/>
          </a:xfrm>
          <a:prstGeom prst="rect">
            <a:avLst/>
          </a:prstGeom>
        </p:spPr>
      </p:pic>
    </p:spTree>
    <p:extLst>
      <p:ext uri="{BB962C8B-B14F-4D97-AF65-F5344CB8AC3E}">
        <p14:creationId xmlns:p14="http://schemas.microsoft.com/office/powerpoint/2010/main" val="290220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CEAD9-AD55-43F1-94CC-B7274B7DAFE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D88F637-CAD4-42BA-96F1-98A15A7BDB77}"/>
              </a:ext>
            </a:extLst>
          </p:cNvPr>
          <p:cNvPicPr>
            <a:picLocks noGrp="1" noChangeAspect="1"/>
          </p:cNvPicPr>
          <p:nvPr>
            <p:ph idx="1"/>
          </p:nvPr>
        </p:nvPicPr>
        <p:blipFill>
          <a:blip r:embed="rId2"/>
          <a:stretch>
            <a:fillRect/>
          </a:stretch>
        </p:blipFill>
        <p:spPr>
          <a:xfrm>
            <a:off x="0" y="-1"/>
            <a:ext cx="7772400" cy="10058401"/>
          </a:xfrm>
          <a:prstGeom prst="rect">
            <a:avLst/>
          </a:prstGeom>
        </p:spPr>
      </p:pic>
      <p:sp>
        <p:nvSpPr>
          <p:cNvPr id="8" name="TextBox 7">
            <a:extLst>
              <a:ext uri="{FF2B5EF4-FFF2-40B4-BE49-F238E27FC236}">
                <a16:creationId xmlns:a16="http://schemas.microsoft.com/office/drawing/2014/main" id="{4324406E-1A67-420A-A6EE-6C7EECEA055A}"/>
              </a:ext>
            </a:extLst>
          </p:cNvPr>
          <p:cNvSpPr txBox="1"/>
          <p:nvPr/>
        </p:nvSpPr>
        <p:spPr>
          <a:xfrm>
            <a:off x="896893" y="2291172"/>
            <a:ext cx="5867400" cy="2031325"/>
          </a:xfrm>
          <a:prstGeom prst="rect">
            <a:avLst/>
          </a:prstGeom>
          <a:noFill/>
        </p:spPr>
        <p:txBody>
          <a:bodyPr wrap="square" rtlCol="0">
            <a:spAutoFit/>
          </a:bodyPr>
          <a:lstStyle/>
          <a:p>
            <a:pPr algn="ctr"/>
            <a:r>
              <a:rPr lang="en-US" b="1" dirty="0"/>
              <a:t>Art Student of the Month</a:t>
            </a:r>
            <a:r>
              <a:rPr lang="en-US" dirty="0"/>
              <a:t>: </a:t>
            </a:r>
            <a:r>
              <a:rPr lang="en-US" dirty="0" err="1"/>
              <a:t>Gianny</a:t>
            </a:r>
            <a:r>
              <a:rPr lang="en-US" dirty="0"/>
              <a:t> Flores-Martinez (5</a:t>
            </a:r>
            <a:r>
              <a:rPr lang="en-US" baseline="30000" dirty="0"/>
              <a:t>th</a:t>
            </a:r>
            <a:r>
              <a:rPr lang="en-US" dirty="0"/>
              <a:t>)</a:t>
            </a:r>
          </a:p>
          <a:p>
            <a:pPr algn="ctr"/>
            <a:endParaRPr lang="en-US" dirty="0"/>
          </a:p>
          <a:p>
            <a:pPr algn="ctr"/>
            <a:r>
              <a:rPr lang="en-US" dirty="0"/>
              <a:t>Students in 1</a:t>
            </a:r>
            <a:r>
              <a:rPr lang="en-US" baseline="30000" dirty="0"/>
              <a:t>st</a:t>
            </a:r>
            <a:r>
              <a:rPr lang="en-US" dirty="0"/>
              <a:t>-5</a:t>
            </a:r>
            <a:r>
              <a:rPr lang="en-US" baseline="30000" dirty="0"/>
              <a:t>th</a:t>
            </a:r>
            <a:r>
              <a:rPr lang="en-US" dirty="0"/>
              <a:t> Grades will be working on receiving all work back and working on End of Year creative crafts. </a:t>
            </a:r>
          </a:p>
          <a:p>
            <a:pPr algn="ctr"/>
            <a:endParaRPr lang="en-US" dirty="0"/>
          </a:p>
          <a:p>
            <a:pPr algn="ctr"/>
            <a:endParaRPr lang="en-US" dirty="0"/>
          </a:p>
          <a:p>
            <a:pPr algn="ctr"/>
            <a:endParaRPr lang="en-US" dirty="0"/>
          </a:p>
        </p:txBody>
      </p:sp>
      <p:pic>
        <p:nvPicPr>
          <p:cNvPr id="11" name="Picture 10" descr="A picture containing indoor, pinwheel&#10;&#10;Description generated with high confidence">
            <a:extLst>
              <a:ext uri="{FF2B5EF4-FFF2-40B4-BE49-F238E27FC236}">
                <a16:creationId xmlns:a16="http://schemas.microsoft.com/office/drawing/2014/main" id="{8CACAD0B-4C99-456F-8790-F620FD2D4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804" y="738155"/>
            <a:ext cx="2077993" cy="1385329"/>
          </a:xfrm>
          <a:prstGeom prst="rect">
            <a:avLst/>
          </a:prstGeom>
        </p:spPr>
      </p:pic>
      <p:pic>
        <p:nvPicPr>
          <p:cNvPr id="13" name="Picture 12" descr="A picture containing text, map&#10;&#10;Description generated with very high confidence">
            <a:extLst>
              <a:ext uri="{FF2B5EF4-FFF2-40B4-BE49-F238E27FC236}">
                <a16:creationId xmlns:a16="http://schemas.microsoft.com/office/drawing/2014/main" id="{6E9FF816-D007-4794-93DE-88C85F0710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 y="5144493"/>
            <a:ext cx="2077993" cy="1219846"/>
          </a:xfrm>
          <a:prstGeom prst="rect">
            <a:avLst/>
          </a:prstGeom>
        </p:spPr>
      </p:pic>
      <p:sp>
        <p:nvSpPr>
          <p:cNvPr id="14" name="TextBox 13">
            <a:extLst>
              <a:ext uri="{FF2B5EF4-FFF2-40B4-BE49-F238E27FC236}">
                <a16:creationId xmlns:a16="http://schemas.microsoft.com/office/drawing/2014/main" id="{FAB76B13-2D4C-434C-8527-0581110901CA}"/>
              </a:ext>
            </a:extLst>
          </p:cNvPr>
          <p:cNvSpPr txBox="1"/>
          <p:nvPr/>
        </p:nvSpPr>
        <p:spPr>
          <a:xfrm>
            <a:off x="876300" y="6914287"/>
            <a:ext cx="6019800" cy="1754326"/>
          </a:xfrm>
          <a:prstGeom prst="rect">
            <a:avLst/>
          </a:prstGeom>
          <a:noFill/>
        </p:spPr>
        <p:txBody>
          <a:bodyPr wrap="square" rtlCol="0">
            <a:spAutoFit/>
          </a:bodyPr>
          <a:lstStyle/>
          <a:p>
            <a:pPr algn="ctr"/>
            <a:endParaRPr lang="en-US" b="1" dirty="0"/>
          </a:p>
          <a:p>
            <a:pPr algn="ctr"/>
            <a:r>
              <a:rPr lang="en-US" b="1" dirty="0"/>
              <a:t>Music Student of the Month</a:t>
            </a:r>
            <a:r>
              <a:rPr lang="en-US"/>
              <a:t>: Carmen Hill </a:t>
            </a:r>
            <a:r>
              <a:rPr lang="en-US" dirty="0"/>
              <a:t>(</a:t>
            </a:r>
            <a:r>
              <a:rPr lang="en-US"/>
              <a:t>7</a:t>
            </a:r>
            <a:r>
              <a:rPr lang="en-US" baseline="30000"/>
              <a:t>th</a:t>
            </a:r>
            <a:r>
              <a:rPr lang="en-US"/>
              <a:t>)</a:t>
            </a:r>
          </a:p>
          <a:p>
            <a:pPr algn="ctr"/>
            <a:endParaRPr lang="en-US" dirty="0"/>
          </a:p>
          <a:p>
            <a:pPr algn="ctr"/>
            <a:r>
              <a:rPr lang="en-US" dirty="0"/>
              <a:t>Kinder-5</a:t>
            </a:r>
            <a:r>
              <a:rPr lang="en-US" baseline="30000" dirty="0"/>
              <a:t>th</a:t>
            </a:r>
            <a:r>
              <a:rPr lang="en-US" dirty="0"/>
              <a:t> are working on songs for the gala. 6</a:t>
            </a:r>
            <a:r>
              <a:rPr lang="en-US" baseline="30000" dirty="0"/>
              <a:t>th</a:t>
            </a:r>
            <a:r>
              <a:rPr lang="en-US" dirty="0"/>
              <a:t> and 7</a:t>
            </a:r>
            <a:r>
              <a:rPr lang="en-US" baseline="30000" dirty="0"/>
              <a:t>th</a:t>
            </a:r>
            <a:r>
              <a:rPr lang="en-US" dirty="0"/>
              <a:t> are continuing to create and perform their own music.</a:t>
            </a:r>
          </a:p>
          <a:p>
            <a:pPr algn="ctr"/>
            <a:endParaRPr lang="en-US" dirty="0"/>
          </a:p>
        </p:txBody>
      </p:sp>
      <p:pic>
        <p:nvPicPr>
          <p:cNvPr id="5" name="Picture 4">
            <a:extLst>
              <a:ext uri="{FF2B5EF4-FFF2-40B4-BE49-F238E27FC236}">
                <a16:creationId xmlns:a16="http://schemas.microsoft.com/office/drawing/2014/main" id="{E66B8602-DBEB-4444-9172-C12644AE09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8177" y="712206"/>
            <a:ext cx="3745523" cy="1590783"/>
          </a:xfrm>
          <a:prstGeom prst="rect">
            <a:avLst/>
          </a:prstGeom>
        </p:spPr>
      </p:pic>
      <p:pic>
        <p:nvPicPr>
          <p:cNvPr id="10" name="Picture 9">
            <a:extLst>
              <a:ext uri="{FF2B5EF4-FFF2-40B4-BE49-F238E27FC236}">
                <a16:creationId xmlns:a16="http://schemas.microsoft.com/office/drawing/2014/main" id="{0474D7A4-4B67-4243-9521-868CE16619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6870" y="4960964"/>
            <a:ext cx="3745523" cy="1586905"/>
          </a:xfrm>
          <a:prstGeom prst="rect">
            <a:avLst/>
          </a:prstGeom>
        </p:spPr>
      </p:pic>
      <p:pic>
        <p:nvPicPr>
          <p:cNvPr id="16" name="Picture 15">
            <a:extLst>
              <a:ext uri="{FF2B5EF4-FFF2-40B4-BE49-F238E27FC236}">
                <a16:creationId xmlns:a16="http://schemas.microsoft.com/office/drawing/2014/main" id="{4DB2F4CB-F0A8-014F-A509-BF41B9BD70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39201" y="5900023"/>
            <a:ext cx="504497" cy="555514"/>
          </a:xfrm>
          <a:prstGeom prst="rect">
            <a:avLst/>
          </a:prstGeom>
        </p:spPr>
      </p:pic>
      <p:pic>
        <p:nvPicPr>
          <p:cNvPr id="17" name="Picture 16">
            <a:extLst>
              <a:ext uri="{FF2B5EF4-FFF2-40B4-BE49-F238E27FC236}">
                <a16:creationId xmlns:a16="http://schemas.microsoft.com/office/drawing/2014/main" id="{3872E4B7-4A1D-E147-8A7F-1331B6FC80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54130" y="1711436"/>
            <a:ext cx="504497" cy="555514"/>
          </a:xfrm>
          <a:prstGeom prst="rect">
            <a:avLst/>
          </a:prstGeom>
        </p:spPr>
      </p:pic>
    </p:spTree>
    <p:extLst>
      <p:ext uri="{BB962C8B-B14F-4D97-AF65-F5344CB8AC3E}">
        <p14:creationId xmlns:p14="http://schemas.microsoft.com/office/powerpoint/2010/main" val="804567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D18A1-E6DA-440A-8C41-B300B7C5B3F8}"/>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1B958B27-CD75-406E-9F06-062468379C76}"/>
              </a:ext>
            </a:extLst>
          </p:cNvPr>
          <p:cNvGraphicFramePr>
            <a:graphicFrameLocks noGrp="1" noChangeAspect="1"/>
          </p:cNvGraphicFramePr>
          <p:nvPr>
            <p:ph idx="1"/>
            <p:extLst>
              <p:ext uri="{D42A27DB-BD31-4B8C-83A1-F6EECF244321}">
                <p14:modId xmlns:p14="http://schemas.microsoft.com/office/powerpoint/2010/main" val="1413084970"/>
              </p:ext>
            </p:extLst>
          </p:nvPr>
        </p:nvGraphicFramePr>
        <p:xfrm>
          <a:off x="0" y="0"/>
          <a:ext cx="7772400" cy="10058400"/>
        </p:xfrm>
        <a:graphic>
          <a:graphicData uri="http://schemas.openxmlformats.org/presentationml/2006/ole">
            <mc:AlternateContent xmlns:mc="http://schemas.openxmlformats.org/markup-compatibility/2006">
              <mc:Choice xmlns:v="urn:schemas-microsoft-com:vml" Requires="v">
                <p:oleObj spid="_x0000_s15012" name="Acrobat Document" r:id="rId3" imgW="5828911" imgH="7543536" progId="AcroExch.Document.DC">
                  <p:embed/>
                </p:oleObj>
              </mc:Choice>
              <mc:Fallback>
                <p:oleObj name="Acrobat Document" r:id="rId3" imgW="5828911" imgH="7543536" progId="AcroExch.Document.DC">
                  <p:embed/>
                  <p:pic>
                    <p:nvPicPr>
                      <p:cNvPr id="7" name="Object 6"/>
                      <p:cNvPicPr/>
                      <p:nvPr/>
                    </p:nvPicPr>
                    <p:blipFill>
                      <a:blip r:embed="rId4"/>
                      <a:stretch>
                        <a:fillRect/>
                      </a:stretch>
                    </p:blipFill>
                    <p:spPr>
                      <a:xfrm>
                        <a:off x="0" y="0"/>
                        <a:ext cx="7772400" cy="10058400"/>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B64F4B72-6489-4E1B-9B47-2C5DEC6E24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7953" y="1867559"/>
            <a:ext cx="711480" cy="711480"/>
          </a:xfrm>
          <a:prstGeom prst="rect">
            <a:avLst/>
          </a:prstGeom>
        </p:spPr>
      </p:pic>
      <p:sp>
        <p:nvSpPr>
          <p:cNvPr id="6" name="Rectangle 5">
            <a:extLst>
              <a:ext uri="{FF2B5EF4-FFF2-40B4-BE49-F238E27FC236}">
                <a16:creationId xmlns:a16="http://schemas.microsoft.com/office/drawing/2014/main" id="{26D92739-1084-4284-B981-C27FD70C1332}"/>
              </a:ext>
            </a:extLst>
          </p:cNvPr>
          <p:cNvSpPr/>
          <p:nvPr/>
        </p:nvSpPr>
        <p:spPr>
          <a:xfrm>
            <a:off x="1436218" y="2708480"/>
            <a:ext cx="5020187" cy="400110"/>
          </a:xfrm>
          <a:prstGeom prst="rect">
            <a:avLst/>
          </a:prstGeom>
        </p:spPr>
        <p:txBody>
          <a:bodyPr wrap="square">
            <a:spAutoFit/>
          </a:bodyPr>
          <a:lstStyle/>
          <a:p>
            <a:pPr algn="ctr"/>
            <a:r>
              <a:rPr lang="en-US" sz="2000" dirty="0">
                <a:latin typeface="Arial" panose="020B0604020202020204" pitchFamily="34" charset="0"/>
                <a:cs typeface="Arial" panose="020B0604020202020204" pitchFamily="34" charset="0"/>
                <a:hlinkClick r:id="rId6"/>
              </a:rPr>
              <a:t>http://bariverview.bridgeprepacademy.com/</a:t>
            </a:r>
            <a:endParaRPr lang="en-US" sz="2000" dirty="0">
              <a:latin typeface="Arial" panose="020B0604020202020204" pitchFamily="34" charset="0"/>
              <a:cs typeface="Arial" panose="020B0604020202020204" pitchFamily="34" charset="0"/>
            </a:endParaRPr>
          </a:p>
        </p:txBody>
      </p:sp>
      <p:pic>
        <p:nvPicPr>
          <p:cNvPr id="7" name="Picture 6" descr="A picture containing clipart, first-aid kit&#10;&#10;Description generated with high confidence">
            <a:extLst>
              <a:ext uri="{FF2B5EF4-FFF2-40B4-BE49-F238E27FC236}">
                <a16:creationId xmlns:a16="http://schemas.microsoft.com/office/drawing/2014/main" id="{4FD8D81B-0D4F-4108-AE5A-C41C4B6F9A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9573" y="3397590"/>
            <a:ext cx="828240" cy="828240"/>
          </a:xfrm>
          <a:prstGeom prst="rect">
            <a:avLst/>
          </a:prstGeom>
        </p:spPr>
      </p:pic>
      <p:sp>
        <p:nvSpPr>
          <p:cNvPr id="8" name="Rectangle 7">
            <a:extLst>
              <a:ext uri="{FF2B5EF4-FFF2-40B4-BE49-F238E27FC236}">
                <a16:creationId xmlns:a16="http://schemas.microsoft.com/office/drawing/2014/main" id="{2D0008D6-7833-408B-862E-BE41819586D6}"/>
              </a:ext>
            </a:extLst>
          </p:cNvPr>
          <p:cNvSpPr/>
          <p:nvPr/>
        </p:nvSpPr>
        <p:spPr>
          <a:xfrm>
            <a:off x="864226" y="4509883"/>
            <a:ext cx="6037909" cy="400110"/>
          </a:xfrm>
          <a:prstGeom prst="rect">
            <a:avLst/>
          </a:prstGeom>
        </p:spPr>
        <p:txBody>
          <a:bodyPr wrap="square">
            <a:spAutoFit/>
          </a:bodyPr>
          <a:lstStyle/>
          <a:p>
            <a:pPr algn="ctr"/>
            <a:r>
              <a:rPr lang="en-US" sz="2000" dirty="0">
                <a:latin typeface="Arial" panose="020B0604020202020204" pitchFamily="34" charset="0"/>
                <a:cs typeface="Arial" panose="020B0604020202020204" pitchFamily="34" charset="0"/>
                <a:hlinkClick r:id="rId8"/>
              </a:rPr>
              <a:t>http://facebook.com/bridgeprepacademyofriverview</a:t>
            </a:r>
            <a:endParaRPr lang="en-US" sz="20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5660510-90BA-43E8-8EE9-3320742CC2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22142" y="5166822"/>
            <a:ext cx="2322079" cy="1300364"/>
          </a:xfrm>
          <a:prstGeom prst="rect">
            <a:avLst/>
          </a:prstGeom>
        </p:spPr>
      </p:pic>
      <p:sp>
        <p:nvSpPr>
          <p:cNvPr id="11" name="TextBox 10">
            <a:extLst>
              <a:ext uri="{FF2B5EF4-FFF2-40B4-BE49-F238E27FC236}">
                <a16:creationId xmlns:a16="http://schemas.microsoft.com/office/drawing/2014/main" id="{80480EC7-9CF6-4813-8E19-9A7487E32A80}"/>
              </a:ext>
            </a:extLst>
          </p:cNvPr>
          <p:cNvSpPr txBox="1"/>
          <p:nvPr/>
        </p:nvSpPr>
        <p:spPr>
          <a:xfrm>
            <a:off x="2081417" y="8644809"/>
            <a:ext cx="3729790" cy="400110"/>
          </a:xfrm>
          <a:prstGeom prst="rect">
            <a:avLst/>
          </a:prstGeom>
          <a:noFill/>
        </p:spPr>
        <p:txBody>
          <a:bodyPr wrap="square" rtlCol="0">
            <a:spAutoFit/>
          </a:bodyPr>
          <a:lstStyle/>
          <a:p>
            <a:pPr algn="ctr"/>
            <a:r>
              <a:rPr lang="en-US" sz="2000" dirty="0" err="1"/>
              <a:t>bpariverview</a:t>
            </a:r>
            <a:endParaRPr lang="en-US" sz="2000" dirty="0"/>
          </a:p>
        </p:txBody>
      </p:sp>
      <p:sp>
        <p:nvSpPr>
          <p:cNvPr id="12" name="TextBox 11">
            <a:extLst>
              <a:ext uri="{FF2B5EF4-FFF2-40B4-BE49-F238E27FC236}">
                <a16:creationId xmlns:a16="http://schemas.microsoft.com/office/drawing/2014/main" id="{7C42D276-686E-4159-8606-AD85482A741D}"/>
              </a:ext>
            </a:extLst>
          </p:cNvPr>
          <p:cNvSpPr txBox="1"/>
          <p:nvPr/>
        </p:nvSpPr>
        <p:spPr>
          <a:xfrm>
            <a:off x="2406316" y="5986664"/>
            <a:ext cx="3814010" cy="847272"/>
          </a:xfrm>
          <a:prstGeom prst="rect">
            <a:avLst/>
          </a:prstGeom>
          <a:noFill/>
        </p:spPr>
        <p:txBody>
          <a:bodyPr wrap="square" rtlCol="0">
            <a:spAutoFit/>
          </a:bodyPr>
          <a:lstStyle/>
          <a:p>
            <a:endParaRPr lang="en-US"/>
          </a:p>
        </p:txBody>
      </p:sp>
      <p:sp>
        <p:nvSpPr>
          <p:cNvPr id="13" name="TextBox 12">
            <a:extLst>
              <a:ext uri="{FF2B5EF4-FFF2-40B4-BE49-F238E27FC236}">
                <a16:creationId xmlns:a16="http://schemas.microsoft.com/office/drawing/2014/main" id="{BEEF8A6F-CFDC-4190-B188-09BF189E4B0E}"/>
              </a:ext>
            </a:extLst>
          </p:cNvPr>
          <p:cNvSpPr txBox="1"/>
          <p:nvPr/>
        </p:nvSpPr>
        <p:spPr>
          <a:xfrm>
            <a:off x="1711482" y="6529325"/>
            <a:ext cx="4343401" cy="400110"/>
          </a:xfrm>
          <a:prstGeom prst="rect">
            <a:avLst/>
          </a:prstGeom>
          <a:noFill/>
        </p:spPr>
        <p:txBody>
          <a:bodyPr wrap="square" rtlCol="0">
            <a:spAutoFit/>
          </a:bodyPr>
          <a:lstStyle/>
          <a:p>
            <a:pPr algn="ctr"/>
            <a:r>
              <a:rPr lang="en-US" sz="2000" dirty="0"/>
              <a:t>@</a:t>
            </a:r>
            <a:r>
              <a:rPr lang="en-US" sz="2000" dirty="0" err="1"/>
              <a:t>bridgeprep_riverview</a:t>
            </a:r>
            <a:endParaRPr lang="en-US" sz="2000" dirty="0"/>
          </a:p>
        </p:txBody>
      </p:sp>
      <p:pic>
        <p:nvPicPr>
          <p:cNvPr id="15" name="Picture 14">
            <a:extLst>
              <a:ext uri="{FF2B5EF4-FFF2-40B4-BE49-F238E27FC236}">
                <a16:creationId xmlns:a16="http://schemas.microsoft.com/office/drawing/2014/main" id="{5D28A650-CDFA-43B9-893D-4895FB4D25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95687" y="7427871"/>
            <a:ext cx="2174993" cy="1087497"/>
          </a:xfrm>
          <a:prstGeom prst="rect">
            <a:avLst/>
          </a:prstGeom>
        </p:spPr>
      </p:pic>
      <p:sp>
        <p:nvSpPr>
          <p:cNvPr id="16" name="TextBox 15">
            <a:extLst>
              <a:ext uri="{FF2B5EF4-FFF2-40B4-BE49-F238E27FC236}">
                <a16:creationId xmlns:a16="http://schemas.microsoft.com/office/drawing/2014/main" id="{CF3D0969-6C88-4B14-A95E-D1F0E958E32B}"/>
              </a:ext>
            </a:extLst>
          </p:cNvPr>
          <p:cNvSpPr txBox="1"/>
          <p:nvPr/>
        </p:nvSpPr>
        <p:spPr>
          <a:xfrm>
            <a:off x="1741992" y="849641"/>
            <a:ext cx="4478334" cy="830997"/>
          </a:xfrm>
          <a:prstGeom prst="rect">
            <a:avLst/>
          </a:prstGeom>
          <a:noFill/>
        </p:spPr>
        <p:txBody>
          <a:bodyPr wrap="square" rtlCol="0">
            <a:spAutoFit/>
          </a:bodyPr>
          <a:lstStyle/>
          <a:p>
            <a:pPr algn="ctr"/>
            <a:r>
              <a:rPr lang="en-US" sz="2400" b="1" dirty="0"/>
              <a:t>Check out our website and social media for updates!</a:t>
            </a:r>
          </a:p>
        </p:txBody>
      </p:sp>
    </p:spTree>
    <p:extLst>
      <p:ext uri="{BB962C8B-B14F-4D97-AF65-F5344CB8AC3E}">
        <p14:creationId xmlns:p14="http://schemas.microsoft.com/office/powerpoint/2010/main" val="1098311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616C6-AAB1-4AEC-A64C-A38DC9CABD0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DE4F4FF3-3000-47F4-BA7A-B171717FA58C}"/>
              </a:ext>
            </a:extLst>
          </p:cNvPr>
          <p:cNvPicPr>
            <a:picLocks noGrp="1" noChangeAspect="1"/>
          </p:cNvPicPr>
          <p:nvPr>
            <p:ph idx="1"/>
          </p:nvPr>
        </p:nvPicPr>
        <p:blipFill>
          <a:blip r:embed="rId2"/>
          <a:stretch>
            <a:fillRect/>
          </a:stretch>
        </p:blipFill>
        <p:spPr>
          <a:xfrm>
            <a:off x="0" y="0"/>
            <a:ext cx="7772400" cy="1005840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037B7601-F034-40D4-B432-B27F77133B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591" y="3170353"/>
            <a:ext cx="5813218" cy="3717694"/>
          </a:xfrm>
          <a:prstGeom prst="rect">
            <a:avLst/>
          </a:prstGeom>
        </p:spPr>
      </p:pic>
      <p:sp>
        <p:nvSpPr>
          <p:cNvPr id="7" name="TextBox 6">
            <a:extLst>
              <a:ext uri="{FF2B5EF4-FFF2-40B4-BE49-F238E27FC236}">
                <a16:creationId xmlns:a16="http://schemas.microsoft.com/office/drawing/2014/main" id="{FC060FCA-0528-4648-A401-07621AFCF72D}"/>
              </a:ext>
            </a:extLst>
          </p:cNvPr>
          <p:cNvSpPr txBox="1"/>
          <p:nvPr/>
        </p:nvSpPr>
        <p:spPr>
          <a:xfrm>
            <a:off x="1750978" y="886024"/>
            <a:ext cx="4241260" cy="1938992"/>
          </a:xfrm>
          <a:prstGeom prst="rect">
            <a:avLst/>
          </a:prstGeom>
          <a:noFill/>
        </p:spPr>
        <p:txBody>
          <a:bodyPr wrap="square" rtlCol="0">
            <a:spAutoFit/>
          </a:bodyPr>
          <a:lstStyle/>
          <a:p>
            <a:pPr algn="ctr"/>
            <a:r>
              <a:rPr lang="en-US" sz="4000" dirty="0"/>
              <a:t>Join us at our Annual </a:t>
            </a:r>
            <a:r>
              <a:rPr lang="en-US" sz="4000" dirty="0" err="1"/>
              <a:t>BridgePrep</a:t>
            </a:r>
            <a:r>
              <a:rPr lang="en-US" sz="4000" dirty="0"/>
              <a:t> Gala!</a:t>
            </a:r>
          </a:p>
        </p:txBody>
      </p:sp>
      <p:sp>
        <p:nvSpPr>
          <p:cNvPr id="8" name="TextBox 7">
            <a:extLst>
              <a:ext uri="{FF2B5EF4-FFF2-40B4-BE49-F238E27FC236}">
                <a16:creationId xmlns:a16="http://schemas.microsoft.com/office/drawing/2014/main" id="{3C7FF8CE-4E26-4A79-9916-04E0E3707E72}"/>
              </a:ext>
            </a:extLst>
          </p:cNvPr>
          <p:cNvSpPr txBox="1"/>
          <p:nvPr/>
        </p:nvSpPr>
        <p:spPr>
          <a:xfrm>
            <a:off x="1750978" y="7233384"/>
            <a:ext cx="4224707" cy="1600438"/>
          </a:xfrm>
          <a:prstGeom prst="rect">
            <a:avLst/>
          </a:prstGeom>
          <a:noFill/>
        </p:spPr>
        <p:txBody>
          <a:bodyPr wrap="square" rtlCol="0">
            <a:spAutoFit/>
          </a:bodyPr>
          <a:lstStyle/>
          <a:p>
            <a:pPr algn="ctr"/>
            <a:r>
              <a:rPr lang="en-US" sz="4000" dirty="0"/>
              <a:t>Can’t wait to see you there!</a:t>
            </a:r>
          </a:p>
          <a:p>
            <a:endParaRPr lang="en-US" dirty="0"/>
          </a:p>
        </p:txBody>
      </p:sp>
    </p:spTree>
    <p:extLst>
      <p:ext uri="{BB962C8B-B14F-4D97-AF65-F5344CB8AC3E}">
        <p14:creationId xmlns:p14="http://schemas.microsoft.com/office/powerpoint/2010/main" val="1679976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316518712"/>
              </p:ext>
            </p:extLst>
          </p:nvPr>
        </p:nvGraphicFramePr>
        <p:xfrm>
          <a:off x="0" y="16042"/>
          <a:ext cx="7772400" cy="10058400"/>
        </p:xfrm>
        <a:graphic>
          <a:graphicData uri="http://schemas.openxmlformats.org/presentationml/2006/ole">
            <mc:AlternateContent xmlns:mc="http://schemas.openxmlformats.org/markup-compatibility/2006">
              <mc:Choice xmlns:v="urn:schemas-microsoft-com:vml" Requires="v">
                <p:oleObj spid="_x0000_s6896" name="Acrobat Document" r:id="rId3" imgW="5828911" imgH="7543536" progId="AcroExch.Document.DC">
                  <p:embed/>
                </p:oleObj>
              </mc:Choice>
              <mc:Fallback>
                <p:oleObj name="Acrobat Document" r:id="rId3" imgW="5828911" imgH="7543536" progId="AcroExch.Document.DC">
                  <p:embed/>
                  <p:pic>
                    <p:nvPicPr>
                      <p:cNvPr id="0" name=""/>
                      <p:cNvPicPr/>
                      <p:nvPr/>
                    </p:nvPicPr>
                    <p:blipFill>
                      <a:blip r:embed="rId4"/>
                      <a:stretch>
                        <a:fillRect/>
                      </a:stretch>
                    </p:blipFill>
                    <p:spPr>
                      <a:xfrm>
                        <a:off x="0" y="16042"/>
                        <a:ext cx="7772400" cy="10058400"/>
                      </a:xfrm>
                      <a:prstGeom prst="rect">
                        <a:avLst/>
                      </a:prstGeom>
                    </p:spPr>
                  </p:pic>
                </p:oleObj>
              </mc:Fallback>
            </mc:AlternateContent>
          </a:graphicData>
        </a:graphic>
      </p:graphicFrame>
      <p:sp>
        <p:nvSpPr>
          <p:cNvPr id="8" name="TextBox 7"/>
          <p:cNvSpPr txBox="1"/>
          <p:nvPr/>
        </p:nvSpPr>
        <p:spPr>
          <a:xfrm>
            <a:off x="913832" y="3014416"/>
            <a:ext cx="2918152" cy="6432530"/>
          </a:xfrm>
          <a:prstGeom prst="rect">
            <a:avLst/>
          </a:prstGeom>
          <a:noFill/>
          <a:ln>
            <a:solidFill>
              <a:schemeClr val="tx1"/>
            </a:solidFill>
            <a:prstDash val="lgDash"/>
          </a:ln>
        </p:spPr>
        <p:txBody>
          <a:bodyPr wrap="square" rtlCol="0">
            <a:spAutoFit/>
          </a:bodyPr>
          <a:lstStyle/>
          <a:p>
            <a:pPr algn="ctr"/>
            <a:r>
              <a:rPr lang="en-US" b="1" dirty="0">
                <a:latin typeface="Arial" panose="020B0604020202020204" pitchFamily="34" charset="0"/>
                <a:cs typeface="Arial" panose="020B0604020202020204" pitchFamily="34" charset="0"/>
              </a:rPr>
              <a:t>Students of the Month</a:t>
            </a:r>
          </a:p>
          <a:p>
            <a:pPr algn="ctr"/>
            <a:endParaRPr lang="en-US" dirty="0">
              <a:latin typeface="Arial Black" panose="020B0A04020102020204" pitchFamily="34" charset="0"/>
            </a:endParaRPr>
          </a:p>
          <a:p>
            <a:r>
              <a:rPr lang="en-US" b="1" dirty="0">
                <a:latin typeface="Arial" panose="020B0604020202020204" pitchFamily="34" charset="0"/>
                <a:cs typeface="Arial" panose="020B0604020202020204" pitchFamily="34" charset="0"/>
              </a:rPr>
              <a:t>Greco</a:t>
            </a:r>
            <a:r>
              <a:rPr lang="en-US" dirty="0">
                <a:latin typeface="Arial" panose="020B0604020202020204" pitchFamily="34" charset="0"/>
                <a:cs typeface="Arial" panose="020B0604020202020204" pitchFamily="34" charset="0"/>
              </a:rPr>
              <a:t>: Mireya </a:t>
            </a:r>
            <a:r>
              <a:rPr lang="en-US" dirty="0" err="1">
                <a:latin typeface="Arial" panose="020B0604020202020204" pitchFamily="34" charset="0"/>
                <a:cs typeface="Arial" panose="020B0604020202020204" pitchFamily="34" charset="0"/>
              </a:rPr>
              <a:t>Succeur</a:t>
            </a:r>
            <a:r>
              <a:rPr lang="en-US" dirty="0"/>
              <a:t>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Jimenez</a:t>
            </a:r>
            <a:r>
              <a:rPr lang="en-US" dirty="0">
                <a:latin typeface="Arial" panose="020B0604020202020204" pitchFamily="34" charset="0"/>
                <a:cs typeface="Arial" panose="020B0604020202020204" pitchFamily="34" charset="0"/>
              </a:rPr>
              <a:t>: Diego Pantoja</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Wheeler: </a:t>
            </a:r>
            <a:r>
              <a:rPr lang="en-US" dirty="0">
                <a:latin typeface="Arial" panose="020B0604020202020204" pitchFamily="34" charset="0"/>
                <a:cs typeface="Arial" panose="020B0604020202020204" pitchFamily="34" charset="0"/>
              </a:rPr>
              <a:t>Aryan </a:t>
            </a:r>
            <a:r>
              <a:rPr lang="en-US" dirty="0" err="1">
                <a:latin typeface="Arial" panose="020B0604020202020204" pitchFamily="34" charset="0"/>
                <a:cs typeface="Arial" panose="020B0604020202020204" pitchFamily="34" charset="0"/>
              </a:rPr>
              <a:t>Saha</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err="1">
                <a:latin typeface="Arial" panose="020B0604020202020204" pitchFamily="34" charset="0"/>
                <a:cs typeface="Arial" panose="020B0604020202020204" pitchFamily="34" charset="0"/>
              </a:rPr>
              <a:t>Entzminger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Journei</a:t>
            </a:r>
            <a:r>
              <a:rPr lang="en-US" dirty="0">
                <a:latin typeface="Arial" panose="020B0604020202020204" pitchFamily="34" charset="0"/>
                <a:cs typeface="Arial" panose="020B0604020202020204" pitchFamily="34" charset="0"/>
              </a:rPr>
              <a:t> Heflin</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Miller: </a:t>
            </a:r>
            <a:r>
              <a:rPr lang="en-US" dirty="0">
                <a:latin typeface="Arial" panose="020B0604020202020204" pitchFamily="34" charset="0"/>
                <a:cs typeface="Arial" panose="020B0604020202020204" pitchFamily="34" charset="0"/>
              </a:rPr>
              <a:t>Cody Harris Jr.</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Mattox: </a:t>
            </a:r>
            <a:r>
              <a:rPr lang="en-US" dirty="0" err="1">
                <a:latin typeface="Arial" panose="020B0604020202020204" pitchFamily="34" charset="0"/>
                <a:cs typeface="Arial" panose="020B0604020202020204" pitchFamily="34" charset="0"/>
              </a:rPr>
              <a:t>Jaythan</a:t>
            </a:r>
            <a:r>
              <a:rPr lang="en-US" dirty="0">
                <a:latin typeface="Arial" panose="020B0604020202020204" pitchFamily="34" charset="0"/>
                <a:cs typeface="Arial" panose="020B0604020202020204" pitchFamily="34" charset="0"/>
              </a:rPr>
              <a:t> Andujar</a:t>
            </a:r>
            <a:endParaRPr lang="en-US"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Gaud: </a:t>
            </a:r>
            <a:r>
              <a:rPr lang="en-US" dirty="0">
                <a:latin typeface="Arial" panose="020B0604020202020204" pitchFamily="34" charset="0"/>
                <a:cs typeface="Arial" panose="020B0604020202020204" pitchFamily="34" charset="0"/>
              </a:rPr>
              <a:t>Hannah Walker</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600" dirty="0">
              <a:latin typeface="Arial Black" panose="020B0A04020102020204" pitchFamily="34" charset="0"/>
            </a:endParaRPr>
          </a:p>
        </p:txBody>
      </p:sp>
      <p:sp>
        <p:nvSpPr>
          <p:cNvPr id="10" name="TextBox 9"/>
          <p:cNvSpPr txBox="1"/>
          <p:nvPr/>
        </p:nvSpPr>
        <p:spPr>
          <a:xfrm>
            <a:off x="3902394" y="3014416"/>
            <a:ext cx="2878632" cy="6463308"/>
          </a:xfrm>
          <a:prstGeom prst="rect">
            <a:avLst/>
          </a:prstGeom>
          <a:noFill/>
          <a:ln>
            <a:solidFill>
              <a:schemeClr val="tx1"/>
            </a:solidFill>
            <a:prstDash val="lgDash"/>
          </a:ln>
        </p:spPr>
        <p:txBody>
          <a:bodyPr wrap="square" rtlCol="0">
            <a:spAutoFit/>
          </a:bodyPr>
          <a:lstStyle/>
          <a:p>
            <a:pPr algn="ctr"/>
            <a:r>
              <a:rPr lang="en-US" b="1" dirty="0">
                <a:latin typeface="Arial" panose="020B0604020202020204" pitchFamily="34" charset="0"/>
                <a:cs typeface="Arial" panose="020B0604020202020204" pitchFamily="34" charset="0"/>
              </a:rPr>
              <a:t>What are we learning?</a:t>
            </a:r>
          </a:p>
          <a:p>
            <a:pPr algn="ct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Math: </a:t>
            </a:r>
            <a:r>
              <a:rPr lang="en-US" dirty="0">
                <a:latin typeface="Arial" panose="020B0604020202020204" pitchFamily="34" charset="0"/>
                <a:cs typeface="Arial" panose="020B0604020202020204" pitchFamily="34" charset="0"/>
              </a:rPr>
              <a:t>Fluency</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Science: </a:t>
            </a:r>
            <a:r>
              <a:rPr lang="en-US" dirty="0">
                <a:latin typeface="Arial" panose="020B0604020202020204" pitchFamily="34" charset="0"/>
                <a:cs typeface="Arial" panose="020B0604020202020204" pitchFamily="34" charset="0"/>
              </a:rPr>
              <a:t>Health and wellness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Social Studies: </a:t>
            </a:r>
            <a:r>
              <a:rPr lang="en-US" dirty="0">
                <a:latin typeface="Arial" panose="020B0604020202020204" pitchFamily="34" charset="0"/>
                <a:cs typeface="Arial" panose="020B0604020202020204" pitchFamily="34" charset="0"/>
              </a:rPr>
              <a:t>Timelines</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Language Arts</a:t>
            </a:r>
            <a:r>
              <a:rPr lang="en-US" dirty="0">
                <a:latin typeface="Arial" panose="020B0604020202020204" pitchFamily="34" charset="0"/>
                <a:cs typeface="Arial" panose="020B0604020202020204" pitchFamily="34" charset="0"/>
              </a:rPr>
              <a:t>: Reading to gain info, inferring</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FADE5C7-F851-3C44-ABC7-49D46424CC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63" y="685117"/>
            <a:ext cx="5863049" cy="2246098"/>
          </a:xfrm>
          <a:prstGeom prst="rect">
            <a:avLst/>
          </a:prstGeom>
        </p:spPr>
      </p:pic>
      <p:pic>
        <p:nvPicPr>
          <p:cNvPr id="11" name="Picture 10">
            <a:extLst>
              <a:ext uri="{FF2B5EF4-FFF2-40B4-BE49-F238E27FC236}">
                <a16:creationId xmlns:a16="http://schemas.microsoft.com/office/drawing/2014/main" id="{384FCD2D-27D5-D440-9B65-A70024C8CD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8042" y="2346551"/>
            <a:ext cx="530970" cy="584664"/>
          </a:xfrm>
          <a:prstGeom prst="rect">
            <a:avLst/>
          </a:prstGeom>
        </p:spPr>
      </p:pic>
    </p:spTree>
    <p:extLst>
      <p:ext uri="{BB962C8B-B14F-4D97-AF65-F5344CB8AC3E}">
        <p14:creationId xmlns:p14="http://schemas.microsoft.com/office/powerpoint/2010/main" val="1890294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nvGraphicFramePr>
        <p:xfrm>
          <a:off x="0" y="16042"/>
          <a:ext cx="7772400" cy="10058400"/>
        </p:xfrm>
        <a:graphic>
          <a:graphicData uri="http://schemas.openxmlformats.org/presentationml/2006/ole">
            <mc:AlternateContent xmlns:mc="http://schemas.openxmlformats.org/markup-compatibility/2006">
              <mc:Choice xmlns:v="urn:schemas-microsoft-com:vml" Requires="v">
                <p:oleObj spid="_x0000_s8940" name="Acrobat Document" r:id="rId3" imgW="5828911" imgH="7543536" progId="AcroExch.Document.DC">
                  <p:embed/>
                </p:oleObj>
              </mc:Choice>
              <mc:Fallback>
                <p:oleObj name="Acrobat Document" r:id="rId3" imgW="5828911" imgH="7543536" progId="AcroExch.Document.DC">
                  <p:embed/>
                  <p:pic>
                    <p:nvPicPr>
                      <p:cNvPr id="0" name=""/>
                      <p:cNvPicPr/>
                      <p:nvPr/>
                    </p:nvPicPr>
                    <p:blipFill>
                      <a:blip r:embed="rId4"/>
                      <a:stretch>
                        <a:fillRect/>
                      </a:stretch>
                    </p:blipFill>
                    <p:spPr>
                      <a:xfrm>
                        <a:off x="0" y="16042"/>
                        <a:ext cx="7772400" cy="10058400"/>
                      </a:xfrm>
                      <a:prstGeom prst="rect">
                        <a:avLst/>
                      </a:prstGeom>
                    </p:spPr>
                  </p:pic>
                </p:oleObj>
              </mc:Fallback>
            </mc:AlternateContent>
          </a:graphicData>
        </a:graphic>
      </p:graphicFrame>
      <p:sp>
        <p:nvSpPr>
          <p:cNvPr id="8" name="TextBox 7"/>
          <p:cNvSpPr txBox="1"/>
          <p:nvPr/>
        </p:nvSpPr>
        <p:spPr>
          <a:xfrm>
            <a:off x="935962" y="3179458"/>
            <a:ext cx="2918152" cy="6186309"/>
          </a:xfrm>
          <a:prstGeom prst="rect">
            <a:avLst/>
          </a:prstGeom>
          <a:noFill/>
          <a:ln>
            <a:solidFill>
              <a:schemeClr val="tx1"/>
            </a:solidFill>
            <a:prstDash val="lgDash"/>
          </a:ln>
        </p:spPr>
        <p:txBody>
          <a:bodyPr wrap="square" rtlCol="0">
            <a:spAutoFit/>
          </a:bodyPr>
          <a:lstStyle/>
          <a:p>
            <a:pPr algn="ctr"/>
            <a:r>
              <a:rPr lang="en-US" b="1" dirty="0">
                <a:latin typeface="Arial" panose="020B0604020202020204" pitchFamily="34" charset="0"/>
                <a:cs typeface="Arial" panose="020B0604020202020204" pitchFamily="34" charset="0"/>
              </a:rPr>
              <a:t>Students of the Month</a:t>
            </a:r>
          </a:p>
          <a:p>
            <a:pPr algn="ctr"/>
            <a:endParaRPr lang="en-US" dirty="0">
              <a:latin typeface="Arial Black" panose="020B0A04020102020204" pitchFamily="34" charset="0"/>
            </a:endParaRPr>
          </a:p>
          <a:p>
            <a:r>
              <a:rPr lang="en-US" b="1" dirty="0">
                <a:latin typeface="Arial" panose="020B0604020202020204" pitchFamily="34" charset="0"/>
                <a:cs typeface="Arial" panose="020B0604020202020204" pitchFamily="34" charset="0"/>
              </a:rPr>
              <a:t>Sherman</a:t>
            </a:r>
            <a:r>
              <a:rPr lang="en-US" dirty="0">
                <a:latin typeface="Arial" panose="020B0604020202020204" pitchFamily="34" charset="0"/>
                <a:cs typeface="Arial" panose="020B0604020202020204" pitchFamily="34" charset="0"/>
              </a:rPr>
              <a:t>: Ian Toomer</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Jeremiah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Travion</a:t>
            </a:r>
            <a:r>
              <a:rPr lang="en-US" dirty="0">
                <a:latin typeface="Arial" panose="020B0604020202020204" pitchFamily="34" charset="0"/>
                <a:cs typeface="Arial" panose="020B0604020202020204" pitchFamily="34" charset="0"/>
              </a:rPr>
              <a:t> Weller</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Valdivia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Doraymis</a:t>
            </a:r>
            <a:r>
              <a:rPr lang="en-US" dirty="0">
                <a:latin typeface="Arial" panose="020B0604020202020204" pitchFamily="34" charset="0"/>
                <a:cs typeface="Arial" panose="020B0604020202020204" pitchFamily="34" charset="0"/>
              </a:rPr>
              <a:t> Henriquez</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McNabb: </a:t>
            </a:r>
            <a:r>
              <a:rPr lang="en-US" dirty="0">
                <a:latin typeface="Arial" panose="020B0604020202020204" pitchFamily="34" charset="0"/>
                <a:cs typeface="Arial" panose="020B0604020202020204" pitchFamily="34" charset="0"/>
              </a:rPr>
              <a:t>Jaxon Pearson</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Bent Olsen</a:t>
            </a:r>
            <a:r>
              <a:rPr lang="en-US" dirty="0">
                <a:latin typeface="Arial" panose="020B0604020202020204" pitchFamily="34" charset="0"/>
                <a:cs typeface="Arial" panose="020B0604020202020204" pitchFamily="34" charset="0"/>
              </a:rPr>
              <a:t>: Anais Cuevas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Joseph: </a:t>
            </a:r>
            <a:r>
              <a:rPr lang="en-US" dirty="0">
                <a:latin typeface="Arial" panose="020B0604020202020204" pitchFamily="34" charset="0"/>
                <a:cs typeface="Arial" panose="020B0604020202020204" pitchFamily="34" charset="0"/>
              </a:rPr>
              <a:t>Jorge Cordero</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Rivera: </a:t>
            </a:r>
            <a:r>
              <a:rPr lang="en-US" dirty="0">
                <a:latin typeface="Arial" panose="020B0604020202020204" pitchFamily="34" charset="0"/>
                <a:cs typeface="Arial" panose="020B0604020202020204" pitchFamily="34" charset="0"/>
              </a:rPr>
              <a:t>Jeremiah White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p:txBody>
      </p:sp>
      <p:sp>
        <p:nvSpPr>
          <p:cNvPr id="10" name="TextBox 9"/>
          <p:cNvSpPr txBox="1"/>
          <p:nvPr/>
        </p:nvSpPr>
        <p:spPr>
          <a:xfrm>
            <a:off x="3932720" y="3179458"/>
            <a:ext cx="2878632" cy="6394058"/>
          </a:xfrm>
          <a:prstGeom prst="rect">
            <a:avLst/>
          </a:prstGeom>
          <a:noFill/>
          <a:ln>
            <a:solidFill>
              <a:schemeClr val="tx1"/>
            </a:solidFill>
            <a:prstDash val="lgDash"/>
          </a:ln>
        </p:spPr>
        <p:txBody>
          <a:bodyPr wrap="square" rtlCol="0">
            <a:spAutoFit/>
          </a:bodyPr>
          <a:lstStyle/>
          <a:p>
            <a:pPr algn="ctr"/>
            <a:r>
              <a:rPr lang="en-US" b="1" dirty="0">
                <a:latin typeface="Arial" panose="020B0604020202020204" pitchFamily="34" charset="0"/>
                <a:cs typeface="Arial" panose="020B0604020202020204" pitchFamily="34" charset="0"/>
              </a:rPr>
              <a:t>What are we learning?</a:t>
            </a:r>
          </a:p>
          <a:p>
            <a:pPr algn="ctr"/>
            <a:endParaRPr lang="en-US" b="1" dirty="0">
              <a:latin typeface="Arial" panose="020B0604020202020204" pitchFamily="34" charset="0"/>
              <a:cs typeface="Arial" panose="020B0604020202020204" pitchFamily="34" charset="0"/>
            </a:endParaRPr>
          </a:p>
          <a:p>
            <a:r>
              <a:rPr lang="en-US" sz="1750" b="1" dirty="0">
                <a:latin typeface="Arial" panose="020B0604020202020204" pitchFamily="34" charset="0"/>
                <a:cs typeface="Arial" panose="020B0604020202020204" pitchFamily="34" charset="0"/>
              </a:rPr>
              <a:t>Math</a:t>
            </a:r>
            <a:r>
              <a:rPr lang="en-US" sz="175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mentally find 10 more or 10 less than the number  without having to count; explain the reasoning</a:t>
            </a:r>
          </a:p>
          <a:p>
            <a:endParaRPr lang="en-US" sz="1750" dirty="0">
              <a:latin typeface="Arial" panose="020B0604020202020204" pitchFamily="34" charset="0"/>
              <a:cs typeface="Arial" panose="020B0604020202020204" pitchFamily="34" charset="0"/>
            </a:endParaRPr>
          </a:p>
          <a:p>
            <a:r>
              <a:rPr lang="en-US" sz="1750" b="1" dirty="0">
                <a:latin typeface="Arial" panose="020B0604020202020204" pitchFamily="34" charset="0"/>
                <a:cs typeface="Arial" panose="020B0604020202020204" pitchFamily="34" charset="0"/>
              </a:rPr>
              <a:t>Science: </a:t>
            </a:r>
            <a:r>
              <a:rPr lang="en-US" dirty="0">
                <a:latin typeface="Arial" panose="020B0604020202020204" pitchFamily="34" charset="0"/>
                <a:cs typeface="Arial" panose="020B0604020202020204" pitchFamily="34" charset="0"/>
              </a:rPr>
              <a:t>explore the characteristics of living and nonliving things in-depth</a:t>
            </a:r>
            <a:endParaRPr lang="en-US" sz="1750" dirty="0">
              <a:latin typeface="Arial" panose="020B0604020202020204" pitchFamily="34" charset="0"/>
              <a:cs typeface="Arial" panose="020B0604020202020204" pitchFamily="34" charset="0"/>
            </a:endParaRPr>
          </a:p>
          <a:p>
            <a:endParaRPr lang="en-US" sz="1750" b="1" dirty="0">
              <a:latin typeface="Arial" panose="020B0604020202020204" pitchFamily="34" charset="0"/>
              <a:cs typeface="Arial" panose="020B0604020202020204" pitchFamily="34" charset="0"/>
            </a:endParaRPr>
          </a:p>
          <a:p>
            <a:r>
              <a:rPr lang="en-US" sz="1750" b="1" dirty="0">
                <a:latin typeface="Arial" panose="020B0604020202020204" pitchFamily="34" charset="0"/>
                <a:cs typeface="Arial" panose="020B0604020202020204" pitchFamily="34" charset="0"/>
              </a:rPr>
              <a:t>Social Studies: </a:t>
            </a:r>
            <a:r>
              <a:rPr lang="en-US" dirty="0">
                <a:latin typeface="Arial" panose="020B0604020202020204" pitchFamily="34" charset="0"/>
                <a:cs typeface="Arial" panose="020B0604020202020204" pitchFamily="34" charset="0"/>
              </a:rPr>
              <a:t>compare life now with life in the past</a:t>
            </a:r>
            <a:endParaRPr lang="en-US" sz="1750" b="1" dirty="0">
              <a:latin typeface="Arial" panose="020B0604020202020204" pitchFamily="34" charset="0"/>
              <a:cs typeface="Arial" panose="020B0604020202020204" pitchFamily="34" charset="0"/>
            </a:endParaRPr>
          </a:p>
          <a:p>
            <a:endParaRPr lang="en-US" sz="1750" b="1" dirty="0">
              <a:latin typeface="Arial" panose="020B0604020202020204" pitchFamily="34" charset="0"/>
              <a:cs typeface="Arial" panose="020B0604020202020204" pitchFamily="34" charset="0"/>
            </a:endParaRPr>
          </a:p>
          <a:p>
            <a:r>
              <a:rPr lang="en-US" sz="1750" b="1" dirty="0">
                <a:latin typeface="Arial" panose="020B0604020202020204" pitchFamily="34" charset="0"/>
                <a:cs typeface="Arial" panose="020B0604020202020204" pitchFamily="34" charset="0"/>
              </a:rPr>
              <a:t>Language Arts: </a:t>
            </a:r>
            <a:r>
              <a:rPr lang="en-US" dirty="0">
                <a:latin typeface="Arial" panose="020B0604020202020204" pitchFamily="34" charset="0"/>
                <a:cs typeface="Arial" panose="020B0604020202020204" pitchFamily="34" charset="0"/>
              </a:rPr>
              <a:t>Author's Purpose, Point of View, and Cause and Effect; grammar and sentence structure</a:t>
            </a:r>
          </a:p>
          <a:p>
            <a:endParaRPr lang="en-US" sz="175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DD9A3F5-A2C1-3B4A-8208-ABEBCACD59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63" y="677445"/>
            <a:ext cx="5863049" cy="2502013"/>
          </a:xfrm>
          <a:prstGeom prst="rect">
            <a:avLst/>
          </a:prstGeom>
        </p:spPr>
      </p:pic>
      <p:pic>
        <p:nvPicPr>
          <p:cNvPr id="11" name="Picture 10">
            <a:extLst>
              <a:ext uri="{FF2B5EF4-FFF2-40B4-BE49-F238E27FC236}">
                <a16:creationId xmlns:a16="http://schemas.microsoft.com/office/drawing/2014/main" id="{27CECD07-C66C-3344-8425-4922C191D0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8042" y="2346551"/>
            <a:ext cx="530970" cy="584664"/>
          </a:xfrm>
          <a:prstGeom prst="rect">
            <a:avLst/>
          </a:prstGeom>
        </p:spPr>
      </p:pic>
    </p:spTree>
    <p:extLst>
      <p:ext uri="{BB962C8B-B14F-4D97-AF65-F5344CB8AC3E}">
        <p14:creationId xmlns:p14="http://schemas.microsoft.com/office/powerpoint/2010/main" val="3986058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nvGraphicFramePr>
        <p:xfrm>
          <a:off x="0" y="16042"/>
          <a:ext cx="7772400" cy="10058400"/>
        </p:xfrm>
        <a:graphic>
          <a:graphicData uri="http://schemas.openxmlformats.org/presentationml/2006/ole">
            <mc:AlternateContent xmlns:mc="http://schemas.openxmlformats.org/markup-compatibility/2006">
              <mc:Choice xmlns:v="urn:schemas-microsoft-com:vml" Requires="v">
                <p:oleObj spid="_x0000_s9966" name="Acrobat Document" r:id="rId3" imgW="5828911" imgH="7543536" progId="AcroExch.Document.DC">
                  <p:embed/>
                </p:oleObj>
              </mc:Choice>
              <mc:Fallback>
                <p:oleObj name="Acrobat Document" r:id="rId3" imgW="5828911" imgH="7543536" progId="AcroExch.Document.DC">
                  <p:embed/>
                  <p:pic>
                    <p:nvPicPr>
                      <p:cNvPr id="0" name=""/>
                      <p:cNvPicPr/>
                      <p:nvPr/>
                    </p:nvPicPr>
                    <p:blipFill>
                      <a:blip r:embed="rId4"/>
                      <a:stretch>
                        <a:fillRect/>
                      </a:stretch>
                    </p:blipFill>
                    <p:spPr>
                      <a:xfrm>
                        <a:off x="0" y="16042"/>
                        <a:ext cx="7772400" cy="10058400"/>
                      </a:xfrm>
                      <a:prstGeom prst="rect">
                        <a:avLst/>
                      </a:prstGeom>
                    </p:spPr>
                  </p:pic>
                </p:oleObj>
              </mc:Fallback>
            </mc:AlternateContent>
          </a:graphicData>
        </a:graphic>
      </p:graphicFrame>
      <p:sp>
        <p:nvSpPr>
          <p:cNvPr id="8" name="TextBox 7"/>
          <p:cNvSpPr txBox="1"/>
          <p:nvPr/>
        </p:nvSpPr>
        <p:spPr>
          <a:xfrm>
            <a:off x="935964" y="3157435"/>
            <a:ext cx="2918152" cy="6186309"/>
          </a:xfrm>
          <a:prstGeom prst="rect">
            <a:avLst/>
          </a:prstGeom>
          <a:noFill/>
          <a:ln>
            <a:solidFill>
              <a:schemeClr val="tx1"/>
            </a:solidFill>
            <a:prstDash val="lgDash"/>
          </a:ln>
        </p:spPr>
        <p:txBody>
          <a:bodyPr wrap="square" rtlCol="0">
            <a:spAutoFit/>
          </a:bodyPr>
          <a:lstStyle/>
          <a:p>
            <a:pPr algn="ctr"/>
            <a:r>
              <a:rPr lang="en-US" b="1" dirty="0">
                <a:latin typeface="Arial" panose="020B0604020202020204" pitchFamily="34" charset="0"/>
                <a:cs typeface="Arial" panose="020B0604020202020204" pitchFamily="34" charset="0"/>
              </a:rPr>
              <a:t>Students of the Month</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Brown</a:t>
            </a:r>
            <a:r>
              <a:rPr lang="en-US" dirty="0">
                <a:latin typeface="Arial" panose="020B0604020202020204" pitchFamily="34" charset="0"/>
                <a:cs typeface="Arial" panose="020B0604020202020204" pitchFamily="34" charset="0"/>
              </a:rPr>
              <a:t>: Aidan Weekes</a:t>
            </a:r>
          </a:p>
          <a:p>
            <a:endParaRPr lang="en-US" dirty="0"/>
          </a:p>
          <a:p>
            <a:r>
              <a:rPr lang="en-US" b="1" dirty="0">
                <a:latin typeface="Arial" panose="020B0604020202020204" pitchFamily="34" charset="0"/>
                <a:cs typeface="Arial" panose="020B0604020202020204" pitchFamily="34" charset="0"/>
              </a:rPr>
              <a:t>Leviton</a:t>
            </a:r>
            <a:r>
              <a:rPr lang="en-US" dirty="0">
                <a:latin typeface="Arial" panose="020B0604020202020204" pitchFamily="34" charset="0"/>
                <a:cs typeface="Arial" panose="020B0604020202020204" pitchFamily="34" charset="0"/>
              </a:rPr>
              <a:t>: Alexis </a:t>
            </a:r>
            <a:r>
              <a:rPr lang="en-US" dirty="0" err="1">
                <a:latin typeface="Arial" panose="020B0604020202020204" pitchFamily="34" charset="0"/>
                <a:cs typeface="Arial" panose="020B0604020202020204" pitchFamily="34" charset="0"/>
              </a:rPr>
              <a:t>Rolen</a:t>
            </a:r>
            <a:endParaRPr lang="en-US"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Michaud: </a:t>
            </a:r>
            <a:r>
              <a:rPr lang="en-US" dirty="0">
                <a:latin typeface="Arial" panose="020B0604020202020204" pitchFamily="34" charset="0"/>
                <a:cs typeface="Arial" panose="020B0604020202020204" pitchFamily="34" charset="0"/>
              </a:rPr>
              <a:t>Tatiana </a:t>
            </a:r>
            <a:r>
              <a:rPr lang="en-US" dirty="0" err="1">
                <a:latin typeface="Arial" panose="020B0604020202020204" pitchFamily="34" charset="0"/>
                <a:cs typeface="Arial" panose="020B0604020202020204" pitchFamily="34" charset="0"/>
              </a:rPr>
              <a:t>Therameau</a:t>
            </a:r>
            <a:endParaRPr lang="en-US" dirty="0">
              <a:latin typeface="Arial" panose="020B0604020202020204" pitchFamily="34" charset="0"/>
              <a:cs typeface="Arial" panose="020B0604020202020204" pitchFamily="34" charset="0"/>
            </a:endParaRPr>
          </a:p>
          <a:p>
            <a:endParaRPr lang="en-US" b="1" dirty="0"/>
          </a:p>
          <a:p>
            <a:r>
              <a:rPr lang="en-US" b="1" dirty="0" err="1">
                <a:latin typeface="Arial" panose="020B0604020202020204" pitchFamily="34" charset="0"/>
                <a:cs typeface="Arial" panose="020B0604020202020204" pitchFamily="34" charset="0"/>
              </a:rPr>
              <a:t>McGucken</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Blake Burt</a:t>
            </a:r>
          </a:p>
          <a:p>
            <a:endParaRPr lang="en-US" b="1" dirty="0"/>
          </a:p>
          <a:p>
            <a:r>
              <a:rPr lang="en-US" b="1" dirty="0">
                <a:latin typeface="Arial" panose="020B0604020202020204" pitchFamily="34" charset="0"/>
                <a:cs typeface="Arial" panose="020B0604020202020204" pitchFamily="34" charset="0"/>
              </a:rPr>
              <a:t>Rodriguez: </a:t>
            </a:r>
            <a:r>
              <a:rPr lang="en-US" dirty="0">
                <a:latin typeface="Arial" panose="020B0604020202020204" pitchFamily="34" charset="0"/>
                <a:cs typeface="Arial" panose="020B0604020202020204" pitchFamily="34" charset="0"/>
              </a:rPr>
              <a:t>Matthew Donelson</a:t>
            </a:r>
          </a:p>
          <a:p>
            <a:endParaRPr lang="en-US" dirty="0">
              <a:latin typeface="Arial" panose="020B0604020202020204" pitchFamily="34" charset="0"/>
              <a:cs typeface="Arial" panose="020B06040202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br>
              <a:rPr lang="en-US" dirty="0">
                <a:latin typeface="Arial Black" panose="020B0A04020102020204" pitchFamily="34" charset="0"/>
              </a:rPr>
            </a:br>
            <a:endParaRPr lang="en-US" dirty="0">
              <a:latin typeface="Arial Black" panose="020B0A04020102020204" pitchFamily="34" charset="0"/>
            </a:endParaRPr>
          </a:p>
        </p:txBody>
      </p:sp>
      <p:sp>
        <p:nvSpPr>
          <p:cNvPr id="10" name="TextBox 9"/>
          <p:cNvSpPr txBox="1"/>
          <p:nvPr/>
        </p:nvSpPr>
        <p:spPr>
          <a:xfrm>
            <a:off x="3920380" y="3179964"/>
            <a:ext cx="2878632" cy="6186309"/>
          </a:xfrm>
          <a:prstGeom prst="rect">
            <a:avLst/>
          </a:prstGeom>
          <a:noFill/>
          <a:ln>
            <a:solidFill>
              <a:schemeClr val="tx1"/>
            </a:solidFill>
            <a:prstDash val="lgDash"/>
          </a:ln>
        </p:spPr>
        <p:txBody>
          <a:bodyPr wrap="square" rtlCol="0">
            <a:spAutoFit/>
          </a:bodyPr>
          <a:lstStyle/>
          <a:p>
            <a:pPr algn="ctr"/>
            <a:r>
              <a:rPr lang="en-US" b="1" dirty="0">
                <a:latin typeface="Arial" panose="020B0604020202020204" pitchFamily="34" charset="0"/>
                <a:cs typeface="Arial" panose="020B0604020202020204" pitchFamily="34" charset="0"/>
              </a:rPr>
              <a:t>What are we learning?</a:t>
            </a:r>
          </a:p>
          <a:p>
            <a:pPr algn="ct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Math: </a:t>
            </a:r>
            <a:r>
              <a:rPr lang="en-US" dirty="0">
                <a:latin typeface="Arial" panose="020B0604020202020204" pitchFamily="34" charset="0"/>
                <a:cs typeface="Arial" panose="020B0604020202020204" pitchFamily="34" charset="0"/>
              </a:rPr>
              <a:t>3D shapes and fractions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Science: </a:t>
            </a:r>
            <a:r>
              <a:rPr lang="en-US" dirty="0">
                <a:latin typeface="Arial" panose="020B0604020202020204" pitchFamily="34" charset="0"/>
                <a:cs typeface="Arial" panose="020B0604020202020204" pitchFamily="34" charset="0"/>
              </a:rPr>
              <a:t>Life Cycles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Social Studies: </a:t>
            </a:r>
            <a:r>
              <a:rPr lang="en-US" dirty="0">
                <a:latin typeface="Arial" panose="020B0604020202020204" pitchFamily="34" charset="0"/>
                <a:cs typeface="Arial" panose="020B0604020202020204" pitchFamily="34" charset="0"/>
              </a:rPr>
              <a:t>Immigration</a:t>
            </a:r>
            <a:endParaRPr lang="en-US" dirty="0"/>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Language Arts: </a:t>
            </a:r>
            <a:r>
              <a:rPr lang="en-US" dirty="0">
                <a:latin typeface="Arial" panose="020B0604020202020204" pitchFamily="34" charset="0"/>
                <a:cs typeface="Arial" panose="020B0604020202020204" pitchFamily="34" charset="0"/>
              </a:rPr>
              <a:t>Fairytales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DD86565-55B1-EA42-9F46-A1A069E34F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65" y="631840"/>
            <a:ext cx="5863048" cy="2500786"/>
          </a:xfrm>
          <a:prstGeom prst="rect">
            <a:avLst/>
          </a:prstGeom>
        </p:spPr>
      </p:pic>
      <p:pic>
        <p:nvPicPr>
          <p:cNvPr id="11" name="Picture 10">
            <a:extLst>
              <a:ext uri="{FF2B5EF4-FFF2-40B4-BE49-F238E27FC236}">
                <a16:creationId xmlns:a16="http://schemas.microsoft.com/office/drawing/2014/main" id="{A84D0340-7D4E-1A4C-9857-FA635CCE3D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8042" y="2346551"/>
            <a:ext cx="530970" cy="584664"/>
          </a:xfrm>
          <a:prstGeom prst="rect">
            <a:avLst/>
          </a:prstGeom>
        </p:spPr>
      </p:pic>
    </p:spTree>
    <p:extLst>
      <p:ext uri="{BB962C8B-B14F-4D97-AF65-F5344CB8AC3E}">
        <p14:creationId xmlns:p14="http://schemas.microsoft.com/office/powerpoint/2010/main" val="736317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AC814-412B-49E7-AE2E-5142A3B4EB40}"/>
              </a:ext>
            </a:extLst>
          </p:cNvPr>
          <p:cNvSpPr>
            <a:spLocks noGrp="1"/>
          </p:cNvSpPr>
          <p:nvPr>
            <p:ph type="title"/>
          </p:nvPr>
        </p:nvSpPr>
        <p:spPr/>
        <p:txBody>
          <a:bodyPr/>
          <a:lstStyle/>
          <a:p>
            <a:endParaRPr lang="en-US" dirty="0"/>
          </a:p>
        </p:txBody>
      </p:sp>
      <p:graphicFrame>
        <p:nvGraphicFramePr>
          <p:cNvPr id="8" name="Content Placeholder 7">
            <a:extLst>
              <a:ext uri="{FF2B5EF4-FFF2-40B4-BE49-F238E27FC236}">
                <a16:creationId xmlns:a16="http://schemas.microsoft.com/office/drawing/2014/main" id="{54047E9B-F414-4F2D-9977-7A51C3475D2A}"/>
              </a:ext>
            </a:extLst>
          </p:cNvPr>
          <p:cNvGraphicFramePr>
            <a:graphicFrameLocks noGrp="1" noChangeAspect="1"/>
          </p:cNvGraphicFramePr>
          <p:nvPr>
            <p:ph idx="1"/>
            <p:extLst>
              <p:ext uri="{D42A27DB-BD31-4B8C-83A1-F6EECF244321}">
                <p14:modId xmlns:p14="http://schemas.microsoft.com/office/powerpoint/2010/main" val="4291642537"/>
              </p:ext>
            </p:extLst>
          </p:nvPr>
        </p:nvGraphicFramePr>
        <p:xfrm>
          <a:off x="0" y="0"/>
          <a:ext cx="7772400" cy="10058400"/>
        </p:xfrm>
        <a:graphic>
          <a:graphicData uri="http://schemas.openxmlformats.org/presentationml/2006/ole">
            <mc:AlternateContent xmlns:mc="http://schemas.openxmlformats.org/markup-compatibility/2006">
              <mc:Choice xmlns:v="urn:schemas-microsoft-com:vml" Requires="v">
                <p:oleObj spid="_x0000_s17437" name="Acrobat Document" r:id="rId3" imgW="5828911" imgH="7543536" progId="AcroExch.Document.DC">
                  <p:embed/>
                </p:oleObj>
              </mc:Choice>
              <mc:Fallback>
                <p:oleObj name="Acrobat Document" r:id="rId3" imgW="5828911" imgH="7543536" progId="AcroExch.Document.DC">
                  <p:embed/>
                  <p:pic>
                    <p:nvPicPr>
                      <p:cNvPr id="7" name="Object 6"/>
                      <p:cNvPicPr/>
                      <p:nvPr/>
                    </p:nvPicPr>
                    <p:blipFill>
                      <a:blip r:embed="rId4"/>
                      <a:stretch>
                        <a:fillRect/>
                      </a:stretch>
                    </p:blipFill>
                    <p:spPr>
                      <a:xfrm>
                        <a:off x="0" y="0"/>
                        <a:ext cx="7772400" cy="10058400"/>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2D480575-6785-473F-8EE9-389A6C54B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64" y="665776"/>
            <a:ext cx="5874595" cy="2481870"/>
          </a:xfrm>
          <a:prstGeom prst="rect">
            <a:avLst/>
          </a:prstGeom>
        </p:spPr>
      </p:pic>
      <p:pic>
        <p:nvPicPr>
          <p:cNvPr id="10" name="Picture 9">
            <a:extLst>
              <a:ext uri="{FF2B5EF4-FFF2-40B4-BE49-F238E27FC236}">
                <a16:creationId xmlns:a16="http://schemas.microsoft.com/office/drawing/2014/main" id="{574C1488-2903-4E86-AE0E-4EDB3C3E2C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8042" y="2346551"/>
            <a:ext cx="530970" cy="584664"/>
          </a:xfrm>
          <a:prstGeom prst="rect">
            <a:avLst/>
          </a:prstGeom>
        </p:spPr>
      </p:pic>
      <p:sp>
        <p:nvSpPr>
          <p:cNvPr id="11" name="TextBox 10">
            <a:extLst>
              <a:ext uri="{FF2B5EF4-FFF2-40B4-BE49-F238E27FC236}">
                <a16:creationId xmlns:a16="http://schemas.microsoft.com/office/drawing/2014/main" id="{6730A6D8-25D5-4147-A7AC-0438E55D2EDA}"/>
              </a:ext>
            </a:extLst>
          </p:cNvPr>
          <p:cNvSpPr txBox="1"/>
          <p:nvPr/>
        </p:nvSpPr>
        <p:spPr>
          <a:xfrm>
            <a:off x="935964" y="3194984"/>
            <a:ext cx="2918152" cy="6186309"/>
          </a:xfrm>
          <a:prstGeom prst="rect">
            <a:avLst/>
          </a:prstGeom>
          <a:noFill/>
          <a:ln>
            <a:solidFill>
              <a:schemeClr val="tx1"/>
            </a:solidFill>
            <a:prstDash val="lgDash"/>
          </a:ln>
        </p:spPr>
        <p:txBody>
          <a:bodyPr wrap="square" rtlCol="0">
            <a:spAutoFit/>
          </a:bodyPr>
          <a:lstStyle/>
          <a:p>
            <a:pPr algn="ctr"/>
            <a:r>
              <a:rPr lang="en-US" b="1" dirty="0">
                <a:latin typeface="Arial" panose="020B0604020202020204" pitchFamily="34" charset="0"/>
                <a:cs typeface="Arial" panose="020B0604020202020204" pitchFamily="34" charset="0"/>
              </a:rPr>
              <a:t>Students of the Month</a:t>
            </a:r>
          </a:p>
          <a:p>
            <a:endParaRPr lang="en-US" dirty="0">
              <a:latin typeface="Arial Black" panose="020B0A04020102020204" pitchFamily="34" charset="0"/>
            </a:endParaRPr>
          </a:p>
          <a:p>
            <a:r>
              <a:rPr lang="en-US" b="1" dirty="0">
                <a:latin typeface="Arial" panose="020B0604020202020204" pitchFamily="34" charset="0"/>
                <a:cs typeface="Arial" panose="020B0604020202020204" pitchFamily="34" charset="0"/>
              </a:rPr>
              <a:t>Dodson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Jaylani</a:t>
            </a:r>
            <a:r>
              <a:rPr lang="en-US" dirty="0">
                <a:latin typeface="Arial" panose="020B0604020202020204" pitchFamily="34" charset="0"/>
                <a:cs typeface="Arial" panose="020B0604020202020204" pitchFamily="34" charset="0"/>
              </a:rPr>
              <a:t> Rosa</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Clawson: </a:t>
            </a:r>
            <a:r>
              <a:rPr lang="en-US" dirty="0"/>
              <a:t> </a:t>
            </a:r>
            <a:r>
              <a:rPr lang="en-US" dirty="0">
                <a:latin typeface="Arial" panose="020B0604020202020204" pitchFamily="34" charset="0"/>
                <a:cs typeface="Arial" panose="020B0604020202020204" pitchFamily="34" charset="0"/>
              </a:rPr>
              <a:t>Kamila Merced </a:t>
            </a:r>
            <a:r>
              <a:rPr lang="en-US" dirty="0" err="1">
                <a:latin typeface="Arial" panose="020B0604020202020204" pitchFamily="34" charset="0"/>
                <a:cs typeface="Arial" panose="020B0604020202020204" pitchFamily="34" charset="0"/>
              </a:rPr>
              <a:t>Bauza</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Gregory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Keillyann</a:t>
            </a:r>
            <a:r>
              <a:rPr lang="en-US" dirty="0">
                <a:latin typeface="Arial" panose="020B0604020202020204" pitchFamily="34" charset="0"/>
                <a:cs typeface="Arial" panose="020B0604020202020204" pitchFamily="34" charset="0"/>
              </a:rPr>
              <a:t> Figueroa</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Lewis</a:t>
            </a:r>
            <a:r>
              <a:rPr lang="en-US" dirty="0">
                <a:latin typeface="Arial" panose="020B0604020202020204" pitchFamily="34" charset="0"/>
                <a:cs typeface="Arial" panose="020B0604020202020204" pitchFamily="34" charset="0"/>
              </a:rPr>
              <a:t>: Fernando Torres</a:t>
            </a:r>
          </a:p>
          <a:p>
            <a:endParaRPr lang="en-US" dirty="0"/>
          </a:p>
          <a:p>
            <a:r>
              <a:rPr lang="en-US" b="1" dirty="0">
                <a:latin typeface="Arial" panose="020B0604020202020204" pitchFamily="34" charset="0"/>
                <a:cs typeface="Arial" panose="020B0604020202020204" pitchFamily="34" charset="0"/>
              </a:rPr>
              <a:t>Goble</a:t>
            </a:r>
            <a:r>
              <a:rPr lang="en-US" b="1" dirty="0"/>
              <a:t>: </a:t>
            </a:r>
            <a:r>
              <a:rPr lang="en-US" dirty="0" err="1">
                <a:latin typeface="Arial" panose="020B0604020202020204" pitchFamily="34" charset="0"/>
                <a:cs typeface="Arial" panose="020B0604020202020204" pitchFamily="34" charset="0"/>
              </a:rPr>
              <a:t>Jahdielyz</a:t>
            </a:r>
            <a:r>
              <a:rPr lang="en-US" dirty="0">
                <a:latin typeface="Arial" panose="020B0604020202020204" pitchFamily="34" charset="0"/>
                <a:cs typeface="Arial" panose="020B0604020202020204" pitchFamily="34" charset="0"/>
              </a:rPr>
              <a:t> Rivera</a:t>
            </a:r>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br>
              <a:rPr lang="en-US" dirty="0">
                <a:latin typeface="Arial Black" panose="020B0A04020102020204" pitchFamily="34" charset="0"/>
              </a:rPr>
            </a:br>
            <a:endParaRPr lang="en-US" dirty="0">
              <a:latin typeface="Arial Black" panose="020B0A04020102020204" pitchFamily="34" charset="0"/>
            </a:endParaRPr>
          </a:p>
        </p:txBody>
      </p:sp>
      <p:sp>
        <p:nvSpPr>
          <p:cNvPr id="12" name="TextBox 11">
            <a:extLst>
              <a:ext uri="{FF2B5EF4-FFF2-40B4-BE49-F238E27FC236}">
                <a16:creationId xmlns:a16="http://schemas.microsoft.com/office/drawing/2014/main" id="{B3ED63C7-030E-4B7A-A85C-3A2366711831}"/>
              </a:ext>
            </a:extLst>
          </p:cNvPr>
          <p:cNvSpPr txBox="1"/>
          <p:nvPr/>
        </p:nvSpPr>
        <p:spPr>
          <a:xfrm>
            <a:off x="3920380" y="3194984"/>
            <a:ext cx="2878632" cy="6163226"/>
          </a:xfrm>
          <a:prstGeom prst="rect">
            <a:avLst/>
          </a:prstGeom>
          <a:noFill/>
          <a:ln>
            <a:solidFill>
              <a:schemeClr val="tx1"/>
            </a:solidFill>
            <a:prstDash val="lgDash"/>
          </a:ln>
        </p:spPr>
        <p:txBody>
          <a:bodyPr wrap="square" rtlCol="0">
            <a:spAutoFit/>
          </a:bodyPr>
          <a:lstStyle/>
          <a:p>
            <a:pPr algn="ctr"/>
            <a:r>
              <a:rPr lang="en-US" b="1" dirty="0">
                <a:latin typeface="Arial" panose="020B0604020202020204" pitchFamily="34" charset="0"/>
                <a:cs typeface="Arial" panose="020B0604020202020204" pitchFamily="34" charset="0"/>
              </a:rPr>
              <a:t>What are we learning?</a:t>
            </a:r>
          </a:p>
          <a:p>
            <a:pPr algn="ct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Math</a:t>
            </a:r>
            <a:r>
              <a:rPr lang="en-US" sz="1750"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Connecting division to multiplication; order of operations</a:t>
            </a:r>
          </a:p>
          <a:p>
            <a:endParaRPr lang="en-US" sz="1750"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Science</a:t>
            </a:r>
            <a:r>
              <a:rPr lang="en-US" sz="1750"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How living things change through the seasons, why we need energy and the food chain</a:t>
            </a:r>
          </a:p>
          <a:p>
            <a:endParaRPr lang="en-US" sz="1750"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Social Studies: </a:t>
            </a:r>
            <a:r>
              <a:rPr lang="en-US" dirty="0">
                <a:latin typeface="Arial" panose="020B0604020202020204" pitchFamily="34" charset="0"/>
                <a:cs typeface="Arial" panose="020B0604020202020204" pitchFamily="34" charset="0"/>
              </a:rPr>
              <a:t>Special places and features of Florida</a:t>
            </a:r>
          </a:p>
          <a:p>
            <a:endParaRPr lang="en-US" sz="175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Language Arts: </a:t>
            </a:r>
            <a:r>
              <a:rPr lang="en-US" dirty="0">
                <a:latin typeface="Arial" panose="020B0604020202020204" pitchFamily="34" charset="0"/>
                <a:cs typeface="Arial" panose="020B0604020202020204" pitchFamily="34" charset="0"/>
              </a:rPr>
              <a:t>Short stories, compare and contrast</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837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nvGraphicFramePr>
        <p:xfrm>
          <a:off x="0" y="16042"/>
          <a:ext cx="7772400" cy="10058400"/>
        </p:xfrm>
        <a:graphic>
          <a:graphicData uri="http://schemas.openxmlformats.org/presentationml/2006/ole">
            <mc:AlternateContent xmlns:mc="http://schemas.openxmlformats.org/markup-compatibility/2006">
              <mc:Choice xmlns:v="urn:schemas-microsoft-com:vml" Requires="v">
                <p:oleObj spid="_x0000_s12012" name="Acrobat Document" r:id="rId3" imgW="5828911" imgH="7543536" progId="AcroExch.Document.DC">
                  <p:embed/>
                </p:oleObj>
              </mc:Choice>
              <mc:Fallback>
                <p:oleObj name="Acrobat Document" r:id="rId3" imgW="5828911" imgH="7543536" progId="AcroExch.Document.DC">
                  <p:embed/>
                  <p:pic>
                    <p:nvPicPr>
                      <p:cNvPr id="0" name=""/>
                      <p:cNvPicPr/>
                      <p:nvPr/>
                    </p:nvPicPr>
                    <p:blipFill>
                      <a:blip r:embed="rId4"/>
                      <a:stretch>
                        <a:fillRect/>
                      </a:stretch>
                    </p:blipFill>
                    <p:spPr>
                      <a:xfrm>
                        <a:off x="0" y="16042"/>
                        <a:ext cx="7772400" cy="10058400"/>
                      </a:xfrm>
                      <a:prstGeom prst="rect">
                        <a:avLst/>
                      </a:prstGeom>
                    </p:spPr>
                  </p:pic>
                </p:oleObj>
              </mc:Fallback>
            </mc:AlternateContent>
          </a:graphicData>
        </a:graphic>
      </p:graphicFrame>
      <p:sp>
        <p:nvSpPr>
          <p:cNvPr id="8" name="TextBox 7"/>
          <p:cNvSpPr txBox="1"/>
          <p:nvPr/>
        </p:nvSpPr>
        <p:spPr>
          <a:xfrm>
            <a:off x="935963" y="3206929"/>
            <a:ext cx="2918152" cy="6186309"/>
          </a:xfrm>
          <a:prstGeom prst="rect">
            <a:avLst/>
          </a:prstGeom>
          <a:noFill/>
          <a:ln>
            <a:solidFill>
              <a:schemeClr val="tx1"/>
            </a:solidFill>
            <a:prstDash val="lgDash"/>
          </a:ln>
        </p:spPr>
        <p:txBody>
          <a:bodyPr wrap="square" rtlCol="0">
            <a:spAutoFit/>
          </a:bodyPr>
          <a:lstStyle/>
          <a:p>
            <a:pPr algn="ctr"/>
            <a:r>
              <a:rPr lang="en-US" b="1" dirty="0">
                <a:latin typeface="Arial" panose="020B0604020202020204" pitchFamily="34" charset="0"/>
                <a:cs typeface="Arial" panose="020B0604020202020204" pitchFamily="34" charset="0"/>
              </a:rPr>
              <a:t>Students of the Month</a:t>
            </a:r>
          </a:p>
          <a:p>
            <a:pPr algn="ctr"/>
            <a:endParaRPr lang="en-US" dirty="0">
              <a:latin typeface="Arial Black" panose="020B0A04020102020204" pitchFamily="34" charset="0"/>
            </a:endParaRPr>
          </a:p>
          <a:p>
            <a:r>
              <a:rPr lang="en-US" b="1" dirty="0">
                <a:latin typeface="Arial" panose="020B0604020202020204" pitchFamily="34" charset="0"/>
                <a:cs typeface="Arial" panose="020B0604020202020204" pitchFamily="34" charset="0"/>
              </a:rPr>
              <a:t>Wynter: </a:t>
            </a:r>
            <a:r>
              <a:rPr lang="en-US" dirty="0"/>
              <a:t> </a:t>
            </a:r>
            <a:r>
              <a:rPr lang="en-US" dirty="0">
                <a:latin typeface="Arial" panose="020B0604020202020204" pitchFamily="34" charset="0"/>
                <a:cs typeface="Arial" panose="020B0604020202020204" pitchFamily="34" charset="0"/>
              </a:rPr>
              <a:t>Diego La Vega</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D. Brown</a:t>
            </a:r>
            <a:r>
              <a:rPr lang="en-US" dirty="0">
                <a:latin typeface="Arial" panose="020B0604020202020204" pitchFamily="34" charset="0"/>
                <a:cs typeface="Arial" panose="020B0604020202020204" pitchFamily="34" charset="0"/>
              </a:rPr>
              <a:t>: Saniyah Cranston</a:t>
            </a:r>
          </a:p>
          <a:p>
            <a:endParaRPr lang="en-US" dirty="0">
              <a:latin typeface="Arial" panose="020B0604020202020204" pitchFamily="34" charset="0"/>
              <a:cs typeface="Arial" panose="020B0604020202020204" pitchFamily="34" charset="0"/>
            </a:endParaRPr>
          </a:p>
          <a:p>
            <a:r>
              <a:rPr lang="en-US" b="1" dirty="0" err="1">
                <a:latin typeface="Arial" panose="020B0604020202020204" pitchFamily="34" charset="0"/>
                <a:cs typeface="Arial" panose="020B0604020202020204" pitchFamily="34" charset="0"/>
              </a:rPr>
              <a:t>Bromen</a:t>
            </a:r>
            <a:r>
              <a:rPr lang="en-US" dirty="0">
                <a:latin typeface="Arial" panose="020B0604020202020204" pitchFamily="34" charset="0"/>
                <a:cs typeface="Arial" panose="020B0604020202020204" pitchFamily="34" charset="0"/>
              </a:rPr>
              <a:t>: Mika Presley</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Peterson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Nyron</a:t>
            </a:r>
            <a:r>
              <a:rPr lang="en-US" dirty="0">
                <a:latin typeface="Arial" panose="020B0604020202020204" pitchFamily="34" charset="0"/>
                <a:cs typeface="Arial" panose="020B0604020202020204" pitchFamily="34" charset="0"/>
              </a:rPr>
              <a:t> Woods</a:t>
            </a:r>
          </a:p>
          <a:p>
            <a:r>
              <a:rPr lang="en-US" dirty="0">
                <a:latin typeface="Arial" panose="020B0604020202020204" pitchFamily="34" charset="0"/>
                <a:cs typeface="Arial" panose="020B0604020202020204" pitchFamily="34" charset="0"/>
              </a:rPr>
              <a:t> </a:t>
            </a:r>
            <a:endParaRPr lang="en-US" dirty="0">
              <a:cs typeface="Arial" panose="020B0604020202020204" pitchFamily="34" charset="0"/>
            </a:endParaRPr>
          </a:p>
          <a:p>
            <a:r>
              <a:rPr lang="en-US" b="1" dirty="0">
                <a:latin typeface="Arial" panose="020B0604020202020204" pitchFamily="34" charset="0"/>
                <a:cs typeface="Arial" panose="020B0604020202020204" pitchFamily="34" charset="0"/>
              </a:rPr>
              <a:t>Harris: </a:t>
            </a:r>
            <a:r>
              <a:rPr lang="en-US" dirty="0" err="1">
                <a:latin typeface="Arial" panose="020B0604020202020204" pitchFamily="34" charset="0"/>
                <a:cs typeface="Arial" panose="020B0604020202020204" pitchFamily="34" charset="0"/>
              </a:rPr>
              <a:t>Leylaniz</a:t>
            </a:r>
            <a:r>
              <a:rPr lang="en-US" dirty="0">
                <a:latin typeface="Arial" panose="020B0604020202020204" pitchFamily="34" charset="0"/>
                <a:cs typeface="Arial" panose="020B0604020202020204" pitchFamily="34" charset="0"/>
              </a:rPr>
              <a:t> Sanchez</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pPr algn="ct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endParaRPr lang="en-US" dirty="0">
              <a:latin typeface="Arial Black" panose="020B0A04020102020204" pitchFamily="34" charset="0"/>
            </a:endParaRPr>
          </a:p>
          <a:p>
            <a:br>
              <a:rPr lang="en-US" dirty="0">
                <a:latin typeface="Arial Black" panose="020B0A04020102020204" pitchFamily="34" charset="0"/>
              </a:rPr>
            </a:br>
            <a:endParaRPr lang="en-US" dirty="0">
              <a:latin typeface="Arial Black" panose="020B0A04020102020204" pitchFamily="34" charset="0"/>
            </a:endParaRPr>
          </a:p>
        </p:txBody>
      </p:sp>
      <p:sp>
        <p:nvSpPr>
          <p:cNvPr id="10" name="TextBox 9"/>
          <p:cNvSpPr txBox="1"/>
          <p:nvPr/>
        </p:nvSpPr>
        <p:spPr>
          <a:xfrm>
            <a:off x="3911093" y="3206929"/>
            <a:ext cx="2878632" cy="6155531"/>
          </a:xfrm>
          <a:prstGeom prst="rect">
            <a:avLst/>
          </a:prstGeom>
          <a:noFill/>
          <a:ln>
            <a:solidFill>
              <a:schemeClr val="tx1"/>
            </a:solidFill>
            <a:prstDash val="lgDash"/>
          </a:ln>
        </p:spPr>
        <p:txBody>
          <a:bodyPr wrap="square" rtlCol="0">
            <a:spAutoFit/>
          </a:bodyPr>
          <a:lstStyle/>
          <a:p>
            <a:pPr algn="ctr"/>
            <a:r>
              <a:rPr lang="en-US" b="1" dirty="0">
                <a:latin typeface="Arial" panose="020B0604020202020204" pitchFamily="34" charset="0"/>
                <a:cs typeface="Arial" panose="020B0604020202020204" pitchFamily="34" charset="0"/>
              </a:rPr>
              <a:t>What are we learning?</a:t>
            </a:r>
          </a:p>
          <a:p>
            <a:pPr algn="ct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Math</a:t>
            </a:r>
            <a:r>
              <a:rPr lang="en-US" sz="1600"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Understanding decimal notation of fractions</a:t>
            </a:r>
          </a:p>
          <a:p>
            <a:endParaRPr lang="en-US" sz="1600"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Science</a:t>
            </a:r>
            <a:r>
              <a:rPr lang="en-US" sz="1600" b="1" dirty="0">
                <a:latin typeface="Arial" panose="020B0604020202020204" pitchFamily="34" charset="0"/>
                <a:cs typeface="Arial" panose="020B0604020202020204" pitchFamily="34" charset="0"/>
              </a:rPr>
              <a:t>:</a:t>
            </a:r>
            <a:r>
              <a:rPr lang="en-US" sz="1600" dirty="0">
                <a:cs typeface="Arial" panose="020B0604020202020204" pitchFamily="34" charset="0"/>
              </a:rPr>
              <a:t> </a:t>
            </a:r>
            <a:r>
              <a:rPr lang="en-US" dirty="0">
                <a:latin typeface="Arial" panose="020B0604020202020204" pitchFamily="34" charset="0"/>
                <a:cs typeface="Arial" panose="020B0604020202020204" pitchFamily="34" charset="0"/>
              </a:rPr>
              <a:t>Health</a:t>
            </a:r>
          </a:p>
          <a:p>
            <a:endParaRPr lang="en-US" dirty="0">
              <a:cs typeface="Arial" panose="020B0604020202020204" pitchFamily="34" charset="0"/>
            </a:endParaRPr>
          </a:p>
          <a:p>
            <a:r>
              <a:rPr lang="en-US" b="1" dirty="0">
                <a:latin typeface="Arial" panose="020B0604020202020204" pitchFamily="34" charset="0"/>
                <a:cs typeface="Arial" panose="020B0604020202020204" pitchFamily="34" charset="0"/>
              </a:rPr>
              <a:t>Social Studies: </a:t>
            </a:r>
            <a:r>
              <a:rPr lang="en-US" dirty="0">
                <a:latin typeface="Arial" panose="020B0604020202020204" pitchFamily="34" charset="0"/>
                <a:cs typeface="Arial" panose="020B0604020202020204" pitchFamily="34" charset="0"/>
              </a:rPr>
              <a:t>Florida’s population, major Florida cities and civil rights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Language Arts</a:t>
            </a:r>
            <a:r>
              <a:rPr lang="en-US" dirty="0">
                <a:latin typeface="Arial" panose="020B0604020202020204" pitchFamily="34" charset="0"/>
                <a:cs typeface="Arial" panose="020B0604020202020204" pitchFamily="34" charset="0"/>
              </a:rPr>
              <a:t>: Novel Study-Bud, Not Buddy</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501D4CAD-76B7-0C47-B1E5-7E3EF87F8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63" y="653133"/>
            <a:ext cx="5863049" cy="2488873"/>
          </a:xfrm>
          <a:prstGeom prst="rect">
            <a:avLst/>
          </a:prstGeom>
        </p:spPr>
      </p:pic>
      <p:pic>
        <p:nvPicPr>
          <p:cNvPr id="9" name="Picture 8">
            <a:extLst>
              <a:ext uri="{FF2B5EF4-FFF2-40B4-BE49-F238E27FC236}">
                <a16:creationId xmlns:a16="http://schemas.microsoft.com/office/drawing/2014/main" id="{AC141C9D-992A-6045-8C2D-AE4C46E161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8042" y="2346551"/>
            <a:ext cx="530970" cy="584664"/>
          </a:xfrm>
          <a:prstGeom prst="rect">
            <a:avLst/>
          </a:prstGeom>
        </p:spPr>
      </p:pic>
    </p:spTree>
    <p:extLst>
      <p:ext uri="{BB962C8B-B14F-4D97-AF65-F5344CB8AC3E}">
        <p14:creationId xmlns:p14="http://schemas.microsoft.com/office/powerpoint/2010/main" val="3935632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nvGraphicFramePr>
        <p:xfrm>
          <a:off x="0" y="16042"/>
          <a:ext cx="7772400" cy="10058400"/>
        </p:xfrm>
        <a:graphic>
          <a:graphicData uri="http://schemas.openxmlformats.org/presentationml/2006/ole">
            <mc:AlternateContent xmlns:mc="http://schemas.openxmlformats.org/markup-compatibility/2006">
              <mc:Choice xmlns:v="urn:schemas-microsoft-com:vml" Requires="v">
                <p:oleObj spid="_x0000_s13031" name="Acrobat Document" r:id="rId3" imgW="5828911" imgH="7543536" progId="AcroExch.Document.DC">
                  <p:embed/>
                </p:oleObj>
              </mc:Choice>
              <mc:Fallback>
                <p:oleObj name="Acrobat Document" r:id="rId3" imgW="5828911" imgH="7543536" progId="AcroExch.Document.DC">
                  <p:embed/>
                  <p:pic>
                    <p:nvPicPr>
                      <p:cNvPr id="0" name=""/>
                      <p:cNvPicPr/>
                      <p:nvPr/>
                    </p:nvPicPr>
                    <p:blipFill>
                      <a:blip r:embed="rId4"/>
                      <a:stretch>
                        <a:fillRect/>
                      </a:stretch>
                    </p:blipFill>
                    <p:spPr>
                      <a:xfrm>
                        <a:off x="0" y="16042"/>
                        <a:ext cx="7772400" cy="10058400"/>
                      </a:xfrm>
                      <a:prstGeom prst="rect">
                        <a:avLst/>
                      </a:prstGeom>
                    </p:spPr>
                  </p:pic>
                </p:oleObj>
              </mc:Fallback>
            </mc:AlternateContent>
          </a:graphicData>
        </a:graphic>
      </p:graphicFrame>
      <p:sp>
        <p:nvSpPr>
          <p:cNvPr id="8" name="TextBox 7"/>
          <p:cNvSpPr txBox="1"/>
          <p:nvPr/>
        </p:nvSpPr>
        <p:spPr>
          <a:xfrm>
            <a:off x="935964" y="3191901"/>
            <a:ext cx="2918152" cy="6186309"/>
          </a:xfrm>
          <a:prstGeom prst="rect">
            <a:avLst/>
          </a:prstGeom>
          <a:noFill/>
          <a:ln>
            <a:solidFill>
              <a:schemeClr val="tx1"/>
            </a:solidFill>
            <a:prstDash val="lgDash"/>
          </a:ln>
        </p:spPr>
        <p:txBody>
          <a:bodyPr wrap="square" rtlCol="0">
            <a:spAutoFit/>
          </a:bodyPr>
          <a:lstStyle/>
          <a:p>
            <a:pPr algn="ctr"/>
            <a:r>
              <a:rPr lang="en-US" b="1" dirty="0">
                <a:latin typeface="Arial" panose="020B0604020202020204" pitchFamily="34" charset="0"/>
                <a:cs typeface="Arial" panose="020B0604020202020204" pitchFamily="34" charset="0"/>
              </a:rPr>
              <a:t>Students of the Month</a:t>
            </a:r>
          </a:p>
          <a:p>
            <a:pPr algn="ctr"/>
            <a:endParaRPr lang="en-US" dirty="0">
              <a:latin typeface="Arial Black" panose="020B0A04020102020204" pitchFamily="34" charset="0"/>
            </a:endParaRPr>
          </a:p>
          <a:p>
            <a:r>
              <a:rPr lang="en-US" b="1" dirty="0">
                <a:latin typeface="Arial" panose="020B0604020202020204" pitchFamily="34" charset="0"/>
                <a:cs typeface="Arial" panose="020B0604020202020204" pitchFamily="34" charset="0"/>
              </a:rPr>
              <a:t>Colquitt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Haloussa</a:t>
            </a:r>
            <a:r>
              <a:rPr lang="en-US" dirty="0">
                <a:latin typeface="Arial" panose="020B0604020202020204" pitchFamily="34" charset="0"/>
                <a:cs typeface="Arial" panose="020B0604020202020204" pitchFamily="34" charset="0"/>
              </a:rPr>
              <a:t> Laurent</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Bacon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J’Son</a:t>
            </a:r>
            <a:r>
              <a:rPr lang="en-US" dirty="0">
                <a:latin typeface="Arial" panose="020B0604020202020204" pitchFamily="34" charset="0"/>
                <a:cs typeface="Arial" panose="020B0604020202020204" pitchFamily="34" charset="0"/>
              </a:rPr>
              <a:t> Walton</a:t>
            </a:r>
          </a:p>
          <a:p>
            <a:endParaRPr lang="en-US" dirty="0">
              <a:latin typeface="Arial" panose="020B0604020202020204" pitchFamily="34" charset="0"/>
              <a:cs typeface="Arial" panose="020B0604020202020204" pitchFamily="34" charset="0"/>
            </a:endParaRPr>
          </a:p>
          <a:p>
            <a:r>
              <a:rPr lang="en-US" b="1" dirty="0" err="1">
                <a:latin typeface="Arial" panose="020B0604020202020204" pitchFamily="34" charset="0"/>
                <a:cs typeface="Arial" panose="020B0604020202020204" pitchFamily="34" charset="0"/>
              </a:rPr>
              <a:t>Penalvert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Jahaziel</a:t>
            </a:r>
            <a:r>
              <a:rPr lang="en-US" dirty="0">
                <a:latin typeface="Arial" panose="020B0604020202020204" pitchFamily="34" charset="0"/>
                <a:cs typeface="Arial" panose="020B0604020202020204" pitchFamily="34" charset="0"/>
              </a:rPr>
              <a:t> Figueroa</a:t>
            </a:r>
          </a:p>
          <a:p>
            <a:endParaRPr lang="en-US" dirty="0">
              <a:latin typeface="Arial" panose="020B0604020202020204" pitchFamily="34" charset="0"/>
              <a:cs typeface="Arial" panose="020B0604020202020204" pitchFamily="34" charset="0"/>
            </a:endParaRPr>
          </a:p>
          <a:p>
            <a:r>
              <a:rPr lang="en-US" b="1" dirty="0" err="1">
                <a:latin typeface="Arial" panose="020B0604020202020204" pitchFamily="34" charset="0"/>
                <a:cs typeface="Arial" panose="020B0604020202020204" pitchFamily="34" charset="0"/>
              </a:rPr>
              <a:t>Bumpus</a:t>
            </a:r>
            <a:r>
              <a:rPr lang="en-US" b="1" dirty="0">
                <a:latin typeface="Arial" panose="020B0604020202020204" pitchFamily="34" charset="0"/>
                <a:cs typeface="Arial" panose="020B0604020202020204" pitchFamily="34" charset="0"/>
              </a:rPr>
              <a:t>-Johnson: </a:t>
            </a:r>
            <a:r>
              <a:rPr lang="en-US" dirty="0" err="1">
                <a:latin typeface="Arial" panose="020B0604020202020204" pitchFamily="34" charset="0"/>
                <a:cs typeface="Arial" panose="020B0604020202020204" pitchFamily="34" charset="0"/>
              </a:rPr>
              <a:t>Delyann</a:t>
            </a:r>
            <a:r>
              <a:rPr lang="en-US" dirty="0">
                <a:latin typeface="Arial" panose="020B0604020202020204" pitchFamily="34" charset="0"/>
                <a:cs typeface="Arial" panose="020B0604020202020204" pitchFamily="34" charset="0"/>
              </a:rPr>
              <a:t> Rodriguez</a:t>
            </a:r>
          </a:p>
          <a:p>
            <a:endParaRPr lang="en-US" dirty="0">
              <a:latin typeface="Arial Black" panose="020B0A04020102020204" pitchFamily="34" charset="0"/>
            </a:endParaRPr>
          </a:p>
          <a:p>
            <a:r>
              <a:rPr lang="en-US" b="1" dirty="0">
                <a:latin typeface="Arial" panose="020B0604020202020204" pitchFamily="34" charset="0"/>
                <a:cs typeface="Arial" panose="020B0604020202020204" pitchFamily="34" charset="0"/>
              </a:rPr>
              <a:t>Navarro: </a:t>
            </a:r>
            <a:r>
              <a:rPr lang="en-US" dirty="0">
                <a:latin typeface="Arial" panose="020B0604020202020204" pitchFamily="34" charset="0"/>
                <a:cs typeface="Arial" panose="020B0604020202020204" pitchFamily="34" charset="0"/>
              </a:rPr>
              <a:t>Joseph Morgan</a:t>
            </a:r>
            <a:endParaRPr lang="en-US"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br>
              <a:rPr lang="en-US" dirty="0">
                <a:latin typeface="Arial Black" panose="020B0A04020102020204" pitchFamily="34" charset="0"/>
              </a:rPr>
            </a:br>
            <a:endParaRPr lang="en-US" dirty="0">
              <a:latin typeface="Arial Black" panose="020B0A04020102020204" pitchFamily="34" charset="0"/>
            </a:endParaRPr>
          </a:p>
        </p:txBody>
      </p:sp>
      <p:sp>
        <p:nvSpPr>
          <p:cNvPr id="10" name="TextBox 9"/>
          <p:cNvSpPr txBox="1"/>
          <p:nvPr/>
        </p:nvSpPr>
        <p:spPr>
          <a:xfrm>
            <a:off x="3946261" y="3209486"/>
            <a:ext cx="2878633" cy="6186309"/>
          </a:xfrm>
          <a:prstGeom prst="rect">
            <a:avLst/>
          </a:prstGeom>
          <a:noFill/>
          <a:ln>
            <a:solidFill>
              <a:schemeClr val="tx1"/>
            </a:solidFill>
            <a:prstDash val="lgDash"/>
          </a:ln>
        </p:spPr>
        <p:txBody>
          <a:bodyPr wrap="square" rtlCol="0">
            <a:spAutoFit/>
          </a:bodyPr>
          <a:lstStyle/>
          <a:p>
            <a:pPr algn="ctr"/>
            <a:r>
              <a:rPr lang="en-US" b="1" dirty="0">
                <a:latin typeface="Arial" panose="020B0604020202020204" pitchFamily="34" charset="0"/>
                <a:cs typeface="Arial" panose="020B0604020202020204" pitchFamily="34" charset="0"/>
              </a:rPr>
              <a:t>What are we learning?</a:t>
            </a:r>
          </a:p>
          <a:p>
            <a:pPr algn="ct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Math: </a:t>
            </a:r>
            <a:r>
              <a:rPr lang="en-US" dirty="0">
                <a:latin typeface="Arial" panose="020B0604020202020204" pitchFamily="34" charset="0"/>
                <a:cs typeface="Arial" panose="020B0604020202020204" pitchFamily="34" charset="0"/>
              </a:rPr>
              <a:t>Patterns &amp; graphing, convert units of measure</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Science: </a:t>
            </a:r>
            <a:r>
              <a:rPr lang="en-US" dirty="0">
                <a:latin typeface="Arial" panose="020B0604020202020204" pitchFamily="34" charset="0"/>
                <a:cs typeface="Arial" panose="020B0604020202020204" pitchFamily="34" charset="0"/>
              </a:rPr>
              <a:t>FSA Prep</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Social Studies: </a:t>
            </a:r>
            <a:r>
              <a:rPr lang="en-US" dirty="0">
                <a:latin typeface="Arial" panose="020B0604020202020204" pitchFamily="34" charset="0"/>
                <a:cs typeface="Arial" panose="020B0604020202020204" pitchFamily="34" charset="0"/>
              </a:rPr>
              <a:t>Missouri Compromise</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Language Arts: </a:t>
            </a:r>
            <a:r>
              <a:rPr lang="en-US" dirty="0">
                <a:latin typeface="Arial" panose="020B0604020202020204" pitchFamily="34" charset="0"/>
                <a:cs typeface="Arial" panose="020B0604020202020204" pitchFamily="34" charset="0"/>
              </a:rPr>
              <a:t>FSA Prep, Novel study, Water Safety</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42D181D0-3010-0B4A-ABED-62E88FDDF4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64" y="659230"/>
            <a:ext cx="5863049" cy="2485333"/>
          </a:xfrm>
          <a:prstGeom prst="rect">
            <a:avLst/>
          </a:prstGeom>
        </p:spPr>
      </p:pic>
      <p:pic>
        <p:nvPicPr>
          <p:cNvPr id="9" name="Picture 8">
            <a:extLst>
              <a:ext uri="{FF2B5EF4-FFF2-40B4-BE49-F238E27FC236}">
                <a16:creationId xmlns:a16="http://schemas.microsoft.com/office/drawing/2014/main" id="{0DD2B78A-0CE5-DC4E-BB52-7C80654551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8042" y="2346551"/>
            <a:ext cx="530970" cy="584664"/>
          </a:xfrm>
          <a:prstGeom prst="rect">
            <a:avLst/>
          </a:prstGeom>
        </p:spPr>
      </p:pic>
    </p:spTree>
    <p:extLst>
      <p:ext uri="{BB962C8B-B14F-4D97-AF65-F5344CB8AC3E}">
        <p14:creationId xmlns:p14="http://schemas.microsoft.com/office/powerpoint/2010/main" val="1743014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1313023706"/>
              </p:ext>
            </p:extLst>
          </p:nvPr>
        </p:nvGraphicFramePr>
        <p:xfrm>
          <a:off x="34179" y="23121"/>
          <a:ext cx="7772400" cy="10058400"/>
        </p:xfrm>
        <a:graphic>
          <a:graphicData uri="http://schemas.openxmlformats.org/presentationml/2006/ole">
            <mc:AlternateContent xmlns:mc="http://schemas.openxmlformats.org/markup-compatibility/2006">
              <mc:Choice xmlns:v="urn:schemas-microsoft-com:vml" Requires="v">
                <p:oleObj spid="_x0000_s14056" name="Acrobat Document" r:id="rId3" imgW="5828911" imgH="7543536" progId="AcroExch.Document.DC">
                  <p:embed/>
                </p:oleObj>
              </mc:Choice>
              <mc:Fallback>
                <p:oleObj name="Acrobat Document" r:id="rId3" imgW="5828911" imgH="7543536" progId="AcroExch.Document.DC">
                  <p:embed/>
                  <p:pic>
                    <p:nvPicPr>
                      <p:cNvPr id="0" name=""/>
                      <p:cNvPicPr/>
                      <p:nvPr/>
                    </p:nvPicPr>
                    <p:blipFill>
                      <a:blip r:embed="rId4"/>
                      <a:stretch>
                        <a:fillRect/>
                      </a:stretch>
                    </p:blipFill>
                    <p:spPr>
                      <a:xfrm>
                        <a:off x="34179" y="23121"/>
                        <a:ext cx="7772400" cy="10058400"/>
                      </a:xfrm>
                      <a:prstGeom prst="rect">
                        <a:avLst/>
                      </a:prstGeom>
                    </p:spPr>
                  </p:pic>
                </p:oleObj>
              </mc:Fallback>
            </mc:AlternateContent>
          </a:graphicData>
        </a:graphic>
      </p:graphicFrame>
      <p:sp>
        <p:nvSpPr>
          <p:cNvPr id="8" name="TextBox 7"/>
          <p:cNvSpPr txBox="1"/>
          <p:nvPr/>
        </p:nvSpPr>
        <p:spPr>
          <a:xfrm>
            <a:off x="917381" y="3156471"/>
            <a:ext cx="2918152" cy="6186309"/>
          </a:xfrm>
          <a:prstGeom prst="rect">
            <a:avLst/>
          </a:prstGeom>
          <a:noFill/>
          <a:ln>
            <a:solidFill>
              <a:schemeClr val="tx1"/>
            </a:solidFill>
            <a:prstDash val="lgDash"/>
          </a:ln>
        </p:spPr>
        <p:txBody>
          <a:bodyPr wrap="square" rtlCol="0">
            <a:spAutoFit/>
          </a:bodyPr>
          <a:lstStyle/>
          <a:p>
            <a:pPr algn="ctr"/>
            <a:r>
              <a:rPr lang="en-US" b="1" dirty="0">
                <a:latin typeface="Arial" panose="020B0604020202020204" pitchFamily="34" charset="0"/>
                <a:cs typeface="Arial" panose="020B0604020202020204" pitchFamily="34" charset="0"/>
              </a:rPr>
              <a:t>Students of the Month</a:t>
            </a:r>
            <a:endParaRPr lang="en-US" dirty="0">
              <a:latin typeface="Arial Black" panose="020B0A04020102020204" pitchFamily="34" charset="0"/>
            </a:endParaRPr>
          </a:p>
          <a:p>
            <a:endParaRPr lang="en-US" dirty="0">
              <a:latin typeface="Arial Black" panose="020B0A04020102020204" pitchFamily="34" charset="0"/>
            </a:endParaRPr>
          </a:p>
          <a:p>
            <a:r>
              <a:rPr lang="en-US" b="1" dirty="0" err="1">
                <a:latin typeface="Arial" panose="020B0604020202020204" pitchFamily="34" charset="0"/>
                <a:cs typeface="Arial" panose="020B0604020202020204" pitchFamily="34" charset="0"/>
              </a:rPr>
              <a:t>Burriesci</a:t>
            </a:r>
            <a:r>
              <a:rPr lang="en-US" dirty="0">
                <a:latin typeface="Arial" panose="020B0604020202020204" pitchFamily="34" charset="0"/>
                <a:cs typeface="Arial" panose="020B0604020202020204" pitchFamily="34" charset="0"/>
              </a:rPr>
              <a:t>: Joshua Evans</a:t>
            </a:r>
          </a:p>
          <a:p>
            <a:endParaRPr lang="en-US" b="1" dirty="0">
              <a:latin typeface="Arial" panose="020B0604020202020204" pitchFamily="34" charset="0"/>
              <a:cs typeface="Arial" panose="020B0604020202020204" pitchFamily="34" charset="0"/>
            </a:endParaRPr>
          </a:p>
          <a:p>
            <a:r>
              <a:rPr lang="en-US" b="1" dirty="0" err="1">
                <a:latin typeface="Arial" panose="020B0604020202020204" pitchFamily="34" charset="0"/>
                <a:cs typeface="Arial" panose="020B0604020202020204" pitchFamily="34" charset="0"/>
              </a:rPr>
              <a:t>McCaleb</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Donavan </a:t>
            </a:r>
            <a:r>
              <a:rPr lang="en-US" dirty="0" err="1">
                <a:latin typeface="Arial" panose="020B0604020202020204" pitchFamily="34" charset="0"/>
                <a:cs typeface="Arial" panose="020B0604020202020204" pitchFamily="34" charset="0"/>
              </a:rPr>
              <a:t>Rolen</a:t>
            </a:r>
            <a:endParaRPr lang="en-US"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Meyer: </a:t>
            </a:r>
            <a:r>
              <a:rPr lang="en-US" dirty="0" err="1">
                <a:latin typeface="Arial" panose="020B0604020202020204" pitchFamily="34" charset="0"/>
                <a:cs typeface="Arial" panose="020B0604020202020204" pitchFamily="34" charset="0"/>
              </a:rPr>
              <a:t>Azhe'Ra</a:t>
            </a:r>
            <a:r>
              <a:rPr lang="en-US" dirty="0">
                <a:latin typeface="Arial" panose="020B0604020202020204" pitchFamily="34" charset="0"/>
                <a:cs typeface="Arial" panose="020B0604020202020204" pitchFamily="34" charset="0"/>
              </a:rPr>
              <a:t> Davis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Gore</a:t>
            </a:r>
            <a:r>
              <a:rPr lang="en-US" dirty="0">
                <a:latin typeface="Arial" panose="020B0604020202020204" pitchFamily="34" charset="0"/>
                <a:cs typeface="Arial" panose="020B0604020202020204" pitchFamily="34" charset="0"/>
              </a:rPr>
              <a:t>: Trinity Pugh</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Chandler: </a:t>
            </a:r>
            <a:r>
              <a:rPr lang="en-US">
                <a:latin typeface="Arial" panose="020B0604020202020204" pitchFamily="34" charset="0"/>
                <a:cs typeface="Arial" panose="020B0604020202020204" pitchFamily="34" charset="0"/>
              </a:rPr>
              <a:t>Annabelle Bermudez</a:t>
            </a:r>
            <a:endParaRPr lang="en-US" dirty="0">
              <a:latin typeface="Arial" panose="020B0604020202020204" pitchFamily="34" charset="0"/>
              <a:cs typeface="Arial" panose="020B06040202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br>
              <a:rPr lang="en-US" dirty="0">
                <a:latin typeface="Arial Black" panose="020B0A04020102020204" pitchFamily="34" charset="0"/>
              </a:rPr>
            </a:br>
            <a:endParaRPr lang="en-US" dirty="0">
              <a:latin typeface="Arial Black" panose="020B0A04020102020204" pitchFamily="34" charset="0"/>
            </a:endParaRPr>
          </a:p>
        </p:txBody>
      </p:sp>
      <p:sp>
        <p:nvSpPr>
          <p:cNvPr id="10" name="TextBox 9"/>
          <p:cNvSpPr txBox="1"/>
          <p:nvPr/>
        </p:nvSpPr>
        <p:spPr>
          <a:xfrm>
            <a:off x="3913674" y="3174056"/>
            <a:ext cx="2941345" cy="6186309"/>
          </a:xfrm>
          <a:prstGeom prst="rect">
            <a:avLst/>
          </a:prstGeom>
          <a:noFill/>
          <a:ln>
            <a:solidFill>
              <a:schemeClr val="tx1"/>
            </a:solidFill>
            <a:prstDash val="lgDash"/>
          </a:ln>
        </p:spPr>
        <p:txBody>
          <a:bodyPr wrap="square" rtlCol="0">
            <a:spAutoFit/>
          </a:bodyPr>
          <a:lstStyle/>
          <a:p>
            <a:pPr algn="ctr"/>
            <a:r>
              <a:rPr lang="en-US" b="1" dirty="0">
                <a:latin typeface="Arial" panose="020B0604020202020204" pitchFamily="34" charset="0"/>
                <a:cs typeface="Arial" panose="020B0604020202020204" pitchFamily="34" charset="0"/>
              </a:rPr>
              <a:t>What are we learning?</a:t>
            </a:r>
          </a:p>
          <a:p>
            <a:pPr algn="ct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Math</a:t>
            </a:r>
            <a:r>
              <a:rPr lang="en-US" dirty="0">
                <a:latin typeface="Arial" panose="020B0604020202020204" pitchFamily="34" charset="0"/>
                <a:cs typeface="Arial" panose="020B0604020202020204" pitchFamily="34" charset="0"/>
              </a:rPr>
              <a:t>: FSA Review/Prep</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Science</a:t>
            </a:r>
            <a:r>
              <a:rPr lang="en-US" dirty="0">
                <a:latin typeface="Arial" panose="020B0604020202020204" pitchFamily="34" charset="0"/>
                <a:cs typeface="Arial" panose="020B0604020202020204" pitchFamily="34" charset="0"/>
              </a:rPr>
              <a:t>: Exploring space and learning how everything in Space affects each other</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Language Arts</a:t>
            </a:r>
            <a:r>
              <a:rPr lang="en-US" dirty="0">
                <a:latin typeface="Arial" panose="020B0604020202020204" pitchFamily="34" charset="0"/>
                <a:cs typeface="Arial" panose="020B0604020202020204" pitchFamily="34" charset="0"/>
              </a:rPr>
              <a:t>: Preparing for Reading FSA, Greek Mythology</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Social Studies: </a:t>
            </a:r>
            <a:r>
              <a:rPr lang="en-US" dirty="0">
                <a:latin typeface="Arial" panose="020B0604020202020204" pitchFamily="34" charset="0"/>
                <a:cs typeface="Arial" panose="020B0604020202020204" pitchFamily="34" charset="0"/>
              </a:rPr>
              <a:t>Colonial America and the importance of government; Prepare for final exam</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1B325A7-755C-7B49-859D-E6DC7B5A0C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64" y="633046"/>
            <a:ext cx="5863048" cy="2493672"/>
          </a:xfrm>
          <a:prstGeom prst="rect">
            <a:avLst/>
          </a:prstGeom>
        </p:spPr>
      </p:pic>
      <p:pic>
        <p:nvPicPr>
          <p:cNvPr id="11" name="Picture 10">
            <a:extLst>
              <a:ext uri="{FF2B5EF4-FFF2-40B4-BE49-F238E27FC236}">
                <a16:creationId xmlns:a16="http://schemas.microsoft.com/office/drawing/2014/main" id="{F3FE9BA7-80BB-E844-A182-C3393FB534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8042" y="2346551"/>
            <a:ext cx="530970" cy="584664"/>
          </a:xfrm>
          <a:prstGeom prst="rect">
            <a:avLst/>
          </a:prstGeom>
        </p:spPr>
      </p:pic>
    </p:spTree>
    <p:extLst>
      <p:ext uri="{BB962C8B-B14F-4D97-AF65-F5344CB8AC3E}">
        <p14:creationId xmlns:p14="http://schemas.microsoft.com/office/powerpoint/2010/main" val="36002855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16879</TotalTime>
  <Words>952</Words>
  <Application>Microsoft Office PowerPoint</Application>
  <PresentationFormat>Custom</PresentationFormat>
  <Paragraphs>358</Paragraphs>
  <Slides>14</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0" baseType="lpstr">
      <vt:lpstr>Arial</vt:lpstr>
      <vt:lpstr>Arial Black</vt:lpstr>
      <vt:lpstr>Calibri</vt:lpstr>
      <vt:lpstr>Calibri Light</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Magee</dc:creator>
  <cp:lastModifiedBy>Britney Colquitt</cp:lastModifiedBy>
  <cp:revision>787</cp:revision>
  <dcterms:created xsi:type="dcterms:W3CDTF">2016-05-19T19:32:37Z</dcterms:created>
  <dcterms:modified xsi:type="dcterms:W3CDTF">2019-05-22T13:45:50Z</dcterms:modified>
</cp:coreProperties>
</file>